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9"/>
  </p:notesMasterIdLst>
  <p:sldIdLst>
    <p:sldId id="257" r:id="rId2"/>
    <p:sldId id="474" r:id="rId3"/>
    <p:sldId id="464" r:id="rId4"/>
    <p:sldId id="461" r:id="rId5"/>
    <p:sldId id="462" r:id="rId6"/>
    <p:sldId id="413" r:id="rId7"/>
    <p:sldId id="431" r:id="rId8"/>
    <p:sldId id="432" r:id="rId9"/>
    <p:sldId id="427" r:id="rId10"/>
    <p:sldId id="428" r:id="rId11"/>
    <p:sldId id="429" r:id="rId12"/>
    <p:sldId id="430" r:id="rId13"/>
    <p:sldId id="433" r:id="rId14"/>
    <p:sldId id="434" r:id="rId15"/>
    <p:sldId id="476" r:id="rId16"/>
    <p:sldId id="478" r:id="rId17"/>
    <p:sldId id="480" r:id="rId18"/>
    <p:sldId id="467" r:id="rId19"/>
    <p:sldId id="468" r:id="rId20"/>
    <p:sldId id="469" r:id="rId21"/>
    <p:sldId id="470" r:id="rId22"/>
    <p:sldId id="440" r:id="rId23"/>
    <p:sldId id="446" r:id="rId24"/>
    <p:sldId id="463" r:id="rId25"/>
    <p:sldId id="466" r:id="rId26"/>
    <p:sldId id="472" r:id="rId27"/>
    <p:sldId id="465" r:id="rId28"/>
  </p:sldIdLst>
  <p:sldSz cx="9144000" cy="6858000" type="screen4x3"/>
  <p:notesSz cx="6797675" cy="9926638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6" autoAdjust="0"/>
    <p:restoredTop sz="94609" autoAdjust="0"/>
  </p:normalViewPr>
  <p:slideViewPr>
    <p:cSldViewPr>
      <p:cViewPr varScale="1">
        <p:scale>
          <a:sx n="99" d="100"/>
          <a:sy n="99" d="100"/>
        </p:scale>
        <p:origin x="-240" y="-102"/>
      </p:cViewPr>
      <p:guideLst>
        <p:guide orient="horz" pos="1026"/>
        <p:guide pos="5556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3" d="100"/>
          <a:sy n="83" d="100"/>
        </p:scale>
        <p:origin x="-1992" y="-78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3CA8C3-5BA3-42D8-BADE-711C290D1508}" type="datetimeFigureOut">
              <a:rPr lang="de-DE" smtClean="0"/>
              <a:t>06.03.2013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8C1F6C-08EE-4920-AB2E-139B3D6AD48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277638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544" y="2519"/>
            <a:ext cx="9144000" cy="6852961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131840" y="4365104"/>
            <a:ext cx="4534272" cy="1470025"/>
          </a:xfrm>
        </p:spPr>
        <p:txBody>
          <a:bodyPr>
            <a:noAutofit/>
          </a:bodyPr>
          <a:lstStyle>
            <a:lvl1pPr algn="l">
              <a:defRPr lang="de-DE" sz="3200" b="1" dirty="0">
                <a:solidFill>
                  <a:schemeClr val="tx2"/>
                </a:solidFill>
                <a:latin typeface="Futura Medium" pitchFamily="34" charset="0"/>
                <a:ea typeface="+mj-ea"/>
                <a:cs typeface="+mj-cs"/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3131840" y="5949280"/>
            <a:ext cx="3416424" cy="504056"/>
          </a:xfrm>
        </p:spPr>
        <p:txBody>
          <a:bodyPr>
            <a:normAutofit/>
          </a:bodyPr>
          <a:lstStyle>
            <a:lvl1pPr marL="0" indent="0" algn="l">
              <a:buNone/>
              <a:defRPr lang="de-DE" sz="1100" dirty="0">
                <a:solidFill>
                  <a:schemeClr val="tx1"/>
                </a:solidFill>
                <a:latin typeface="Futura Medium" pitchFamily="34" charset="0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 dirty="0"/>
          </a:p>
        </p:txBody>
      </p:sp>
      <p:pic>
        <p:nvPicPr>
          <p:cNvPr id="7" name="Picture 8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304800"/>
            <a:ext cx="1928813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48195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accent4"/>
              </a:buClr>
              <a:defRPr/>
            </a:lvl1pPr>
            <a:lvl2pPr>
              <a:buClr>
                <a:schemeClr val="accent4"/>
              </a:buClr>
              <a:defRPr/>
            </a:lvl2pPr>
            <a:lvl3pPr>
              <a:buClr>
                <a:schemeClr val="accent4"/>
              </a:buClr>
              <a:defRPr/>
            </a:lvl3pPr>
            <a:lvl4pPr>
              <a:buClr>
                <a:schemeClr val="accent4"/>
              </a:buClr>
              <a:defRPr/>
            </a:lvl4pPr>
            <a:lvl5pPr>
              <a:buClr>
                <a:schemeClr val="accent4"/>
              </a:buClr>
              <a:defRPr/>
            </a:lvl5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smtClean="0"/>
              <a:t>Detlef Fischer, München, 11.03.2013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 smtClean="0"/>
              <a:t>Folie </a:t>
            </a:r>
            <a:fld id="{560743F1-C860-41CF-9C5A-BC4E1140BACF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373948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stergraf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99592" y="1844824"/>
            <a:ext cx="6480720" cy="4281339"/>
          </a:xfrm>
        </p:spPr>
        <p:txBody>
          <a:bodyPr/>
          <a:lstStyle>
            <a:lvl1pPr>
              <a:buClr>
                <a:schemeClr val="accent4"/>
              </a:buClr>
              <a:defRPr/>
            </a:lvl1pPr>
            <a:lvl2pPr>
              <a:buClr>
                <a:schemeClr val="accent4"/>
              </a:buClr>
              <a:defRPr/>
            </a:lvl2pPr>
            <a:lvl3pPr>
              <a:buClr>
                <a:schemeClr val="accent4"/>
              </a:buClr>
              <a:defRPr/>
            </a:lvl3pPr>
            <a:lvl4pPr>
              <a:buClr>
                <a:schemeClr val="accent4"/>
              </a:buClr>
              <a:defRPr/>
            </a:lvl4pPr>
            <a:lvl5pPr>
              <a:buClr>
                <a:schemeClr val="accent4"/>
              </a:buClr>
              <a:defRPr/>
            </a:lvl5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885600" y="764704"/>
            <a:ext cx="6494688" cy="504056"/>
          </a:xfrm>
        </p:spPr>
        <p:txBody>
          <a:bodyPr/>
          <a:lstStyle>
            <a:lvl1pPr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2"/>
          </p:nvPr>
        </p:nvSpPr>
        <p:spPr>
          <a:xfrm>
            <a:off x="899592" y="1268760"/>
            <a:ext cx="6480175" cy="43207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4645046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Clr>
                <a:schemeClr val="accent4"/>
              </a:buClr>
              <a:buNone/>
              <a:defRPr/>
            </a:lvl1pPr>
            <a:lvl2pPr>
              <a:buClr>
                <a:schemeClr val="accent4"/>
              </a:buClr>
              <a:defRPr/>
            </a:lvl2pPr>
            <a:lvl3pPr>
              <a:buClr>
                <a:schemeClr val="accent4"/>
              </a:buClr>
              <a:defRPr/>
            </a:lvl3pPr>
            <a:lvl4pPr>
              <a:buClr>
                <a:schemeClr val="accent4"/>
              </a:buClr>
              <a:defRPr/>
            </a:lvl4pPr>
            <a:lvl5pPr>
              <a:buClr>
                <a:schemeClr val="accent4"/>
              </a:buClr>
              <a:defRPr/>
            </a:lvl5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smtClean="0"/>
              <a:t>Detlef Fischer, München, 11.03.2013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 smtClean="0"/>
              <a:t>Folie </a:t>
            </a:r>
            <a:fld id="{560743F1-C860-41CF-9C5A-BC4E1140BACF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091902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99592" y="1600200"/>
            <a:ext cx="3596208" cy="4525963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3812232" cy="4525963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smtClean="0"/>
              <a:t>Detlef Fischer, München, 11.03.2013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 smtClean="0"/>
              <a:t>Folie </a:t>
            </a:r>
            <a:fld id="{560743F1-C860-41CF-9C5A-BC4E1140BACF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302542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smtClean="0"/>
              <a:t>Detlef Fischer, München, 11.03.2013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 smtClean="0"/>
              <a:t>Folie </a:t>
            </a:r>
            <a:fld id="{560743F1-C860-41CF-9C5A-BC4E1140BACF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474787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smtClean="0"/>
              <a:t>Detlef Fischer, München, 11.03.2013</a:t>
            </a:r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 smtClean="0"/>
              <a:t>Folie </a:t>
            </a:r>
            <a:fld id="{560743F1-C860-41CF-9C5A-BC4E1140BACF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545990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1412776"/>
            <a:ext cx="5111750" cy="4713387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smtClean="0"/>
              <a:t>Detlef Fischer, München, 11.03.2013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 smtClean="0"/>
              <a:t>Folie </a:t>
            </a:r>
            <a:fld id="{560743F1-C860-41CF-9C5A-BC4E1140BACF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100148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85600" y="764704"/>
            <a:ext cx="6494688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99592" y="1600200"/>
            <a:ext cx="648072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304800"/>
            <a:ext cx="1928813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hteck 7"/>
          <p:cNvSpPr/>
          <p:nvPr/>
        </p:nvSpPr>
        <p:spPr>
          <a:xfrm>
            <a:off x="3175" y="6486525"/>
            <a:ext cx="9140825" cy="371475"/>
          </a:xfrm>
          <a:prstGeom prst="rect">
            <a:avLst/>
          </a:prstGeom>
          <a:solidFill>
            <a:srgbClr val="EE7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0" rtlCol="0" anchor="ctr"/>
          <a:lstStyle/>
          <a:p>
            <a:pPr algn="ctr"/>
            <a:endParaRPr lang="de-DE"/>
          </a:p>
        </p:txBody>
      </p:sp>
      <p:sp>
        <p:nvSpPr>
          <p:cNvPr id="9" name="Line 10"/>
          <p:cNvSpPr>
            <a:spLocks noChangeShapeType="1"/>
          </p:cNvSpPr>
          <p:nvPr/>
        </p:nvSpPr>
        <p:spPr bwMode="auto">
          <a:xfrm>
            <a:off x="3175" y="6475413"/>
            <a:ext cx="9140825" cy="0"/>
          </a:xfrm>
          <a:prstGeom prst="line">
            <a:avLst/>
          </a:prstGeom>
          <a:noFill/>
          <a:ln w="31750">
            <a:solidFill>
              <a:srgbClr val="282828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0" name="Fußzeilenplatzhalter 9"/>
          <p:cNvSpPr>
            <a:spLocks noGrp="1"/>
          </p:cNvSpPr>
          <p:nvPr>
            <p:ph type="ftr" sz="quarter" idx="3"/>
          </p:nvPr>
        </p:nvSpPr>
        <p:spPr>
          <a:xfrm>
            <a:off x="875168" y="6508200"/>
            <a:ext cx="65051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Detlef Fischer, München, 11.03.2013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>
          <a:xfrm>
            <a:off x="7822406" y="6525343"/>
            <a:ext cx="1079218" cy="3205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r>
              <a:rPr lang="de-DE" dirty="0" smtClean="0"/>
              <a:t>Folie </a:t>
            </a:r>
            <a:fld id="{560743F1-C860-41CF-9C5A-BC4E1140BACF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82425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9" r:id="rId3"/>
    <p:sldLayoutId id="2147483658" r:id="rId4"/>
    <p:sldLayoutId id="2147483652" r:id="rId5"/>
    <p:sldLayoutId id="2147483654" r:id="rId6"/>
    <p:sldLayoutId id="2147483655" r:id="rId7"/>
    <p:sldLayoutId id="2147483656" r:id="rId8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2563" indent="-182563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28650" indent="-17145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85850" indent="-17145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43050" indent="-17145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00250" indent="-17145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9"/>
          <p:cNvSpPr>
            <a:spLocks noGrp="1"/>
          </p:cNvSpPr>
          <p:nvPr>
            <p:ph type="ctrTitle"/>
          </p:nvPr>
        </p:nvSpPr>
        <p:spPr>
          <a:xfrm>
            <a:off x="467544" y="4293096"/>
            <a:ext cx="8280920" cy="1656184"/>
          </a:xfrm>
        </p:spPr>
        <p:txBody>
          <a:bodyPr/>
          <a:lstStyle/>
          <a:p>
            <a:r>
              <a:rPr lang="de-DE" sz="2800" dirty="0" smtClean="0"/>
              <a:t>Einführung</a:t>
            </a:r>
            <a:endParaRPr lang="de-DE" sz="2800" dirty="0"/>
          </a:p>
        </p:txBody>
      </p:sp>
      <p:sp>
        <p:nvSpPr>
          <p:cNvPr id="20" name="Untertitel 19"/>
          <p:cNvSpPr>
            <a:spLocks noGrp="1"/>
          </p:cNvSpPr>
          <p:nvPr>
            <p:ph type="subTitle" idx="1"/>
          </p:nvPr>
        </p:nvSpPr>
        <p:spPr>
          <a:xfrm>
            <a:off x="467544" y="5589240"/>
            <a:ext cx="6120680" cy="720080"/>
          </a:xfrm>
        </p:spPr>
        <p:txBody>
          <a:bodyPr>
            <a:normAutofit/>
          </a:bodyPr>
          <a:lstStyle/>
          <a:p>
            <a:r>
              <a:rPr lang="de-DE" dirty="0" smtClean="0"/>
              <a:t>VBEW-Seminar „Technische Umsetzung EEG“, 05.03.2013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55817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750243" y="764704"/>
            <a:ext cx="6630045" cy="720080"/>
          </a:xfrm>
        </p:spPr>
        <p:txBody>
          <a:bodyPr/>
          <a:lstStyle/>
          <a:p>
            <a:r>
              <a:rPr lang="de-DE" dirty="0"/>
              <a:t>Deutschlandweite Solar- und Windproduktion 2012 in </a:t>
            </a:r>
            <a:r>
              <a:rPr lang="de-DE" dirty="0" smtClean="0"/>
              <a:t>MW  </a:t>
            </a:r>
            <a:r>
              <a:rPr lang="de-DE" sz="2800" dirty="0" smtClean="0"/>
              <a:t>- Mai 2012 -</a:t>
            </a:r>
            <a:endParaRPr lang="de-DE" sz="2800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smtClean="0"/>
              <a:t>Detlef Fischer, München, 11.03.2013</a:t>
            </a:r>
            <a:endParaRPr lang="de-DE" dirty="0"/>
          </a:p>
        </p:txBody>
      </p:sp>
      <p:sp>
        <p:nvSpPr>
          <p:cNvPr id="7" name="Textfeld 6"/>
          <p:cNvSpPr txBox="1"/>
          <p:nvPr/>
        </p:nvSpPr>
        <p:spPr>
          <a:xfrm>
            <a:off x="6588224" y="1516722"/>
            <a:ext cx="22322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 smtClean="0"/>
              <a:t>Quelle: www.transparency.eex.com</a:t>
            </a:r>
          </a:p>
          <a:p>
            <a:r>
              <a:rPr lang="de-DE" sz="1000" dirty="0" smtClean="0"/>
              <a:t>Grafik: VBEW</a:t>
            </a:r>
            <a:endParaRPr lang="de-DE" sz="10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243" y="1916832"/>
            <a:ext cx="8197104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feld 5"/>
          <p:cNvSpPr txBox="1"/>
          <p:nvPr/>
        </p:nvSpPr>
        <p:spPr>
          <a:xfrm>
            <a:off x="750243" y="5301208"/>
            <a:ext cx="81971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/>
              <a:t>Installierte </a:t>
            </a:r>
            <a:r>
              <a:rPr lang="de-DE" b="1" dirty="0" smtClean="0"/>
              <a:t>Nennleistung (Wind + Solar): 63.721 </a:t>
            </a:r>
            <a:r>
              <a:rPr lang="de-DE" b="1" dirty="0"/>
              <a:t>MW (Stand: 31.12.2012)</a:t>
            </a:r>
          </a:p>
          <a:p>
            <a:endParaRPr lang="de-DE" dirty="0"/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 smtClean="0"/>
              <a:t>Folie </a:t>
            </a:r>
            <a:fld id="{560743F1-C860-41CF-9C5A-BC4E1140BACF}" type="slidenum">
              <a:rPr lang="de-DE" smtClean="0"/>
              <a:pPr/>
              <a:t>10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75665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885600" y="764704"/>
            <a:ext cx="7070776" cy="720080"/>
          </a:xfrm>
        </p:spPr>
        <p:txBody>
          <a:bodyPr/>
          <a:lstStyle/>
          <a:p>
            <a:r>
              <a:rPr lang="de-DE" dirty="0"/>
              <a:t>Deutschlandweite Solar- und Windproduktion 2012 in MW  </a:t>
            </a:r>
            <a:r>
              <a:rPr lang="de-DE" sz="2800" dirty="0"/>
              <a:t>- </a:t>
            </a:r>
            <a:r>
              <a:rPr lang="de-DE" sz="2800" dirty="0" smtClean="0"/>
              <a:t>November </a:t>
            </a:r>
            <a:r>
              <a:rPr lang="de-DE" sz="2800" dirty="0"/>
              <a:t>2012 -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smtClean="0"/>
              <a:t>Detlef Fischer, München, 11.03.2013</a:t>
            </a:r>
            <a:endParaRPr lang="de-DE" dirty="0"/>
          </a:p>
        </p:txBody>
      </p:sp>
      <p:sp>
        <p:nvSpPr>
          <p:cNvPr id="7" name="Textfeld 6"/>
          <p:cNvSpPr txBox="1"/>
          <p:nvPr/>
        </p:nvSpPr>
        <p:spPr>
          <a:xfrm>
            <a:off x="6588224" y="1484784"/>
            <a:ext cx="22322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 smtClean="0"/>
              <a:t>Quelle: www.transparency.eex.com</a:t>
            </a:r>
          </a:p>
          <a:p>
            <a:r>
              <a:rPr lang="de-DE" sz="1000" dirty="0" smtClean="0"/>
              <a:t>Grafik: VBEW</a:t>
            </a:r>
            <a:endParaRPr lang="de-DE" sz="1000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675" y="1884894"/>
            <a:ext cx="8110570" cy="31349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feld 5"/>
          <p:cNvSpPr txBox="1"/>
          <p:nvPr/>
        </p:nvSpPr>
        <p:spPr>
          <a:xfrm>
            <a:off x="793675" y="5229200"/>
            <a:ext cx="81105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/>
              <a:t>Installierte </a:t>
            </a:r>
            <a:r>
              <a:rPr lang="de-DE" b="1" dirty="0" smtClean="0"/>
              <a:t>Nennleistung (Wind + Solar) : </a:t>
            </a:r>
            <a:r>
              <a:rPr lang="de-DE" b="1" dirty="0"/>
              <a:t>63.721 MW (Stand: 31.12.2012)</a:t>
            </a:r>
          </a:p>
          <a:p>
            <a:endParaRPr lang="de-DE" dirty="0"/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 smtClean="0"/>
              <a:t>Folie </a:t>
            </a:r>
            <a:fld id="{560743F1-C860-41CF-9C5A-BC4E1140BACF}" type="slidenum">
              <a:rPr lang="de-DE" smtClean="0"/>
              <a:pPr/>
              <a:t>11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52894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885600" y="764704"/>
            <a:ext cx="7358808" cy="720080"/>
          </a:xfrm>
        </p:spPr>
        <p:txBody>
          <a:bodyPr/>
          <a:lstStyle/>
          <a:p>
            <a:r>
              <a:rPr lang="de-DE" dirty="0"/>
              <a:t>Deutschlandweite Solar- und Windproduktion 2012 in MW  </a:t>
            </a:r>
            <a:r>
              <a:rPr lang="de-DE" sz="2800" dirty="0"/>
              <a:t>- </a:t>
            </a:r>
            <a:r>
              <a:rPr lang="de-DE" sz="2800" dirty="0" smtClean="0"/>
              <a:t>Dezember </a:t>
            </a:r>
            <a:r>
              <a:rPr lang="de-DE" sz="2800" dirty="0"/>
              <a:t>2012 -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smtClean="0"/>
              <a:t>Detlef Fischer, München, 11.03.2013</a:t>
            </a:r>
            <a:endParaRPr lang="de-DE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988840"/>
            <a:ext cx="8064574" cy="3117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feld 6"/>
          <p:cNvSpPr txBox="1"/>
          <p:nvPr/>
        </p:nvSpPr>
        <p:spPr>
          <a:xfrm>
            <a:off x="6588224" y="1484784"/>
            <a:ext cx="22322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 smtClean="0"/>
              <a:t>Quelle: www.transparency.eex.com</a:t>
            </a:r>
          </a:p>
          <a:p>
            <a:r>
              <a:rPr lang="de-DE" sz="1000" dirty="0" smtClean="0"/>
              <a:t>Grafik: VBEW</a:t>
            </a:r>
            <a:endParaRPr lang="de-DE" sz="1000" dirty="0"/>
          </a:p>
        </p:txBody>
      </p:sp>
      <p:sp>
        <p:nvSpPr>
          <p:cNvPr id="2" name="Textfeld 1"/>
          <p:cNvSpPr txBox="1"/>
          <p:nvPr/>
        </p:nvSpPr>
        <p:spPr>
          <a:xfrm>
            <a:off x="755576" y="5301208"/>
            <a:ext cx="80648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/>
              <a:t>Installierte </a:t>
            </a:r>
            <a:r>
              <a:rPr lang="de-DE" b="1" dirty="0" smtClean="0"/>
              <a:t>Nennleistung (Wind + Solar): </a:t>
            </a:r>
            <a:r>
              <a:rPr lang="de-DE" b="1" dirty="0"/>
              <a:t>63.721 MW (Stand: 31.12.2012)</a:t>
            </a:r>
          </a:p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 smtClean="0"/>
              <a:t>Folie </a:t>
            </a:r>
            <a:fld id="{560743F1-C860-41CF-9C5A-BC4E1140BACF}" type="slidenum">
              <a:rPr lang="de-DE" smtClean="0"/>
              <a:pPr/>
              <a:t>12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27521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Deutschlandweite Solarproduktion </a:t>
            </a:r>
            <a:r>
              <a:rPr lang="de-DE" dirty="0" smtClean="0"/>
              <a:t>in MW  </a:t>
            </a:r>
            <a:br>
              <a:rPr lang="de-DE" dirty="0" smtClean="0"/>
            </a:br>
            <a:r>
              <a:rPr lang="de-DE" sz="2800" dirty="0" smtClean="0"/>
              <a:t>- Mai 2012 -</a:t>
            </a:r>
            <a:endParaRPr lang="de-DE" sz="2800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000000"/>
                </a:solidFill>
              </a:rPr>
              <a:t>Detlef Fischer, München, 11.03.2013</a:t>
            </a:r>
            <a:endParaRPr lang="de-DE" dirty="0">
              <a:solidFill>
                <a:srgbClr val="000000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668" y="1614206"/>
            <a:ext cx="8669820" cy="4695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feld 7"/>
          <p:cNvSpPr txBox="1"/>
          <p:nvPr/>
        </p:nvSpPr>
        <p:spPr>
          <a:xfrm>
            <a:off x="5220072" y="1909598"/>
            <a:ext cx="22322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 smtClean="0">
                <a:solidFill>
                  <a:srgbClr val="000000"/>
                </a:solidFill>
              </a:rPr>
              <a:t>Quelle: www.transparency.eex.com</a:t>
            </a:r>
          </a:p>
          <a:p>
            <a:r>
              <a:rPr lang="de-DE" sz="1000" dirty="0" smtClean="0">
                <a:solidFill>
                  <a:srgbClr val="000000"/>
                </a:solidFill>
              </a:rPr>
              <a:t>Grafik: VBEW</a:t>
            </a:r>
            <a:endParaRPr lang="de-DE" sz="1000" dirty="0">
              <a:solidFill>
                <a:srgbClr val="000000"/>
              </a:solidFill>
            </a:endParaRP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 smtClean="0"/>
              <a:t>Folie </a:t>
            </a:r>
            <a:fld id="{560743F1-C860-41CF-9C5A-BC4E1140BACF}" type="slidenum">
              <a:rPr lang="de-DE" smtClean="0"/>
              <a:pPr/>
              <a:t>13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8493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885600" y="764704"/>
            <a:ext cx="7214792" cy="720080"/>
          </a:xfrm>
        </p:spPr>
        <p:txBody>
          <a:bodyPr/>
          <a:lstStyle/>
          <a:p>
            <a:r>
              <a:rPr lang="de-DE" dirty="0"/>
              <a:t>Deutschlandweite Solarproduktion </a:t>
            </a:r>
            <a:r>
              <a:rPr lang="de-DE" dirty="0" smtClean="0"/>
              <a:t>in MW  </a:t>
            </a:r>
            <a:br>
              <a:rPr lang="de-DE" dirty="0" smtClean="0"/>
            </a:br>
            <a:r>
              <a:rPr lang="de-DE" dirty="0" smtClean="0"/>
              <a:t>- Dezember 2012 -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000000"/>
                </a:solidFill>
              </a:rPr>
              <a:t>Detlef Fischer, München, 11.03.2013</a:t>
            </a:r>
            <a:endParaRPr lang="de-DE" dirty="0">
              <a:solidFill>
                <a:srgbClr val="000000"/>
              </a:solidFill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628799"/>
            <a:ext cx="8352928" cy="46805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feld 9"/>
          <p:cNvSpPr txBox="1"/>
          <p:nvPr/>
        </p:nvSpPr>
        <p:spPr>
          <a:xfrm>
            <a:off x="4572000" y="1865268"/>
            <a:ext cx="22322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 smtClean="0">
                <a:solidFill>
                  <a:srgbClr val="000000"/>
                </a:solidFill>
              </a:rPr>
              <a:t>Quelle: www.transparency.eex.com</a:t>
            </a:r>
          </a:p>
          <a:p>
            <a:r>
              <a:rPr lang="de-DE" sz="1000" dirty="0" smtClean="0">
                <a:solidFill>
                  <a:srgbClr val="000000"/>
                </a:solidFill>
              </a:rPr>
              <a:t>Grafik: VBEW</a:t>
            </a:r>
            <a:endParaRPr lang="de-DE" sz="1000" dirty="0">
              <a:solidFill>
                <a:srgbClr val="000000"/>
              </a:solidFill>
            </a:endParaRP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 smtClean="0"/>
              <a:t>Folie </a:t>
            </a:r>
            <a:fld id="{560743F1-C860-41CF-9C5A-BC4E1140BACF}" type="slidenum">
              <a:rPr lang="de-DE" smtClean="0"/>
              <a:pPr/>
              <a:t>14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80243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Deutschlandweite Solarproduktion in MW  </a:t>
            </a:r>
            <a:br>
              <a:rPr lang="de-DE" dirty="0"/>
            </a:br>
            <a:r>
              <a:rPr lang="de-DE" sz="2800" dirty="0"/>
              <a:t>- </a:t>
            </a:r>
            <a:r>
              <a:rPr lang="de-DE" sz="2800" dirty="0" smtClean="0"/>
              <a:t>Januar 2013 </a:t>
            </a:r>
            <a:r>
              <a:rPr lang="de-DE" sz="2800" dirty="0"/>
              <a:t>-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smtClean="0"/>
              <a:t>Detlef Fischer, München, 11.03.2013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 smtClean="0"/>
              <a:t>Folie </a:t>
            </a:r>
            <a:fld id="{560743F1-C860-41CF-9C5A-BC4E1140BACF}" type="slidenum">
              <a:rPr lang="de-DE" smtClean="0"/>
              <a:pPr/>
              <a:t>15</a:t>
            </a:fld>
            <a:endParaRPr lang="de-DE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637454"/>
            <a:ext cx="8424936" cy="452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feld 6"/>
          <p:cNvSpPr txBox="1"/>
          <p:nvPr/>
        </p:nvSpPr>
        <p:spPr>
          <a:xfrm>
            <a:off x="5220072" y="1909598"/>
            <a:ext cx="22322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 smtClean="0">
                <a:solidFill>
                  <a:srgbClr val="000000"/>
                </a:solidFill>
              </a:rPr>
              <a:t>Quelle: www.transparency.eex.com</a:t>
            </a:r>
          </a:p>
          <a:p>
            <a:r>
              <a:rPr lang="de-DE" sz="1000" dirty="0" smtClean="0">
                <a:solidFill>
                  <a:srgbClr val="000000"/>
                </a:solidFill>
              </a:rPr>
              <a:t>Grafik: VBEW</a:t>
            </a:r>
            <a:endParaRPr lang="de-DE" sz="1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9852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Deutschlandweite </a:t>
            </a:r>
            <a:r>
              <a:rPr lang="de-DE" dirty="0" smtClean="0"/>
              <a:t>Windproduktion </a:t>
            </a:r>
            <a:r>
              <a:rPr lang="de-DE" dirty="0"/>
              <a:t>in MW  </a:t>
            </a:r>
            <a:br>
              <a:rPr lang="de-DE" dirty="0"/>
            </a:br>
            <a:r>
              <a:rPr lang="de-DE" sz="2800" dirty="0"/>
              <a:t>- Januar 2013 -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smtClean="0"/>
              <a:t>Detlef Fischer, München, 11.03.2013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 smtClean="0"/>
              <a:t>Folie </a:t>
            </a:r>
            <a:fld id="{560743F1-C860-41CF-9C5A-BC4E1140BACF}" type="slidenum">
              <a:rPr lang="de-DE" smtClean="0"/>
              <a:pPr/>
              <a:t>16</a:t>
            </a:fld>
            <a:endParaRPr lang="de-DE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603946"/>
            <a:ext cx="8064896" cy="4273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06428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Deutschlandweite Solar- und Windproduktion </a:t>
            </a:r>
            <a:r>
              <a:rPr lang="de-DE" dirty="0" smtClean="0"/>
              <a:t>2013 </a:t>
            </a:r>
            <a:r>
              <a:rPr lang="de-DE" dirty="0"/>
              <a:t>in MW  </a:t>
            </a:r>
            <a:r>
              <a:rPr lang="de-DE" sz="2800" dirty="0"/>
              <a:t>- </a:t>
            </a:r>
            <a:r>
              <a:rPr lang="de-DE" sz="2800" dirty="0" smtClean="0"/>
              <a:t>Jan. 2013 </a:t>
            </a:r>
            <a:r>
              <a:rPr lang="de-DE" sz="2800" dirty="0"/>
              <a:t>-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smtClean="0"/>
              <a:t>Detlef Fischer, München, 11.03.2013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 smtClean="0"/>
              <a:t>Folie </a:t>
            </a:r>
            <a:fld id="{560743F1-C860-41CF-9C5A-BC4E1140BACF}" type="slidenum">
              <a:rPr lang="de-DE" smtClean="0"/>
              <a:pPr/>
              <a:t>17</a:t>
            </a:fld>
            <a:endParaRPr lang="de-DE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623196"/>
            <a:ext cx="8136904" cy="4470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feld 7"/>
          <p:cNvSpPr txBox="1"/>
          <p:nvPr/>
        </p:nvSpPr>
        <p:spPr>
          <a:xfrm>
            <a:off x="4788024" y="1700808"/>
            <a:ext cx="22322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 smtClean="0">
                <a:solidFill>
                  <a:srgbClr val="000000"/>
                </a:solidFill>
              </a:rPr>
              <a:t>Quelle: www.transparency.eex.com</a:t>
            </a:r>
          </a:p>
          <a:p>
            <a:r>
              <a:rPr lang="de-DE" sz="1000" dirty="0" smtClean="0">
                <a:solidFill>
                  <a:srgbClr val="000000"/>
                </a:solidFill>
              </a:rPr>
              <a:t>Grafik: VBEW</a:t>
            </a:r>
            <a:endParaRPr lang="de-DE" sz="1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9699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Strom aus Windkraft in Deutschland </a:t>
            </a:r>
            <a:br>
              <a:rPr lang="de-DE" dirty="0" smtClean="0"/>
            </a:br>
            <a:r>
              <a:rPr lang="de-DE" dirty="0" smtClean="0"/>
              <a:t>im Zeitraum vom 13.02. – 17.02.2012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smtClean="0"/>
              <a:t>Detlef Fischer, München, 11.03.2013</a:t>
            </a:r>
            <a:endParaRPr lang="de-DE" dirty="0"/>
          </a:p>
        </p:txBody>
      </p:sp>
      <p:sp>
        <p:nvSpPr>
          <p:cNvPr id="2" name="Textfeld 1"/>
          <p:cNvSpPr txBox="1"/>
          <p:nvPr/>
        </p:nvSpPr>
        <p:spPr>
          <a:xfrm>
            <a:off x="6516216" y="1819864"/>
            <a:ext cx="259228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/>
              <a:t>Installierte </a:t>
            </a:r>
            <a:r>
              <a:rPr lang="de-DE" sz="1400" b="1" dirty="0" smtClean="0"/>
              <a:t>Gesamtleistung</a:t>
            </a:r>
          </a:p>
          <a:p>
            <a:r>
              <a:rPr lang="de-DE" sz="1400" dirty="0" smtClean="0"/>
              <a:t>„</a:t>
            </a:r>
            <a:r>
              <a:rPr lang="de-DE" sz="1400" b="1" dirty="0" smtClean="0"/>
              <a:t>Wind</a:t>
            </a:r>
            <a:r>
              <a:rPr lang="de-DE" sz="1400" dirty="0" smtClean="0"/>
              <a:t>“ zum 31.12.2011: </a:t>
            </a:r>
          </a:p>
          <a:p>
            <a:r>
              <a:rPr lang="de-DE" sz="1400" dirty="0" smtClean="0"/>
              <a:t>ca. 29.000 MW</a:t>
            </a:r>
          </a:p>
          <a:p>
            <a:endParaRPr lang="de-DE" sz="1400" dirty="0"/>
          </a:p>
          <a:p>
            <a:r>
              <a:rPr lang="de-DE" sz="1400" dirty="0" smtClean="0"/>
              <a:t>Installierte </a:t>
            </a:r>
            <a:r>
              <a:rPr lang="de-DE" sz="1400" b="1" dirty="0" smtClean="0"/>
              <a:t>Gesamtleistung</a:t>
            </a:r>
            <a:r>
              <a:rPr lang="de-DE" sz="1400" dirty="0" smtClean="0"/>
              <a:t> „</a:t>
            </a:r>
            <a:r>
              <a:rPr lang="de-DE" sz="1400" b="1" dirty="0" smtClean="0"/>
              <a:t>Kernkraft</a:t>
            </a:r>
            <a:r>
              <a:rPr lang="de-DE" sz="1400" dirty="0" smtClean="0"/>
              <a:t>“ zum 31.12.2010: </a:t>
            </a:r>
          </a:p>
          <a:p>
            <a:r>
              <a:rPr lang="de-DE" sz="1400" dirty="0" smtClean="0"/>
              <a:t>ca. 20.500 MW</a:t>
            </a:r>
          </a:p>
          <a:p>
            <a:endParaRPr lang="de-DE" sz="1400" dirty="0"/>
          </a:p>
          <a:p>
            <a:r>
              <a:rPr lang="de-DE" sz="1400" b="1" dirty="0" smtClean="0"/>
              <a:t>Strombedarf</a:t>
            </a:r>
            <a:r>
              <a:rPr lang="de-DE" sz="1400" dirty="0" smtClean="0"/>
              <a:t> zwischen</a:t>
            </a:r>
          </a:p>
          <a:p>
            <a:r>
              <a:rPr lang="de-DE" sz="1400" dirty="0" smtClean="0"/>
              <a:t>60.000 und 80.000 MW</a:t>
            </a:r>
            <a:endParaRPr lang="de-DE" sz="14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580" y="1628800"/>
            <a:ext cx="5774620" cy="4751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 smtClean="0"/>
              <a:t>Folie </a:t>
            </a:r>
            <a:fld id="{560743F1-C860-41CF-9C5A-BC4E1140BACF}" type="slidenum">
              <a:rPr lang="de-DE" smtClean="0"/>
              <a:pPr/>
              <a:t>18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9909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nhaltsplatzhalt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844824"/>
            <a:ext cx="4392488" cy="3321978"/>
          </a:xfr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885600" y="764703"/>
            <a:ext cx="6998768" cy="778687"/>
          </a:xfrm>
        </p:spPr>
        <p:txBody>
          <a:bodyPr/>
          <a:lstStyle/>
          <a:p>
            <a:r>
              <a:rPr lang="de-DE" dirty="0" smtClean="0"/>
              <a:t>Windkraft stark abhängig von der Windgeschwindigkeit!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smtClean="0"/>
              <a:t>Detlef Fischer, München, 11.03.2013</a:t>
            </a:r>
            <a:endParaRPr lang="de-DE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1042" y="1543391"/>
            <a:ext cx="3485187" cy="3901559"/>
          </a:xfrm>
          <a:prstGeom prst="rect">
            <a:avLst/>
          </a:prstGeom>
        </p:spPr>
      </p:pic>
      <p:sp>
        <p:nvSpPr>
          <p:cNvPr id="2" name="Foliennummernplatzhalt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 smtClean="0"/>
              <a:t>Folie </a:t>
            </a:r>
            <a:fld id="{560743F1-C860-41CF-9C5A-BC4E1140BACF}" type="slidenum">
              <a:rPr lang="de-DE" smtClean="0"/>
              <a:pPr/>
              <a:t>19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75511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>
          <a:xfrm>
            <a:off x="899592" y="1600200"/>
            <a:ext cx="7560840" cy="4525963"/>
          </a:xfrm>
        </p:spPr>
        <p:txBody>
          <a:bodyPr>
            <a:normAutofit/>
          </a:bodyPr>
          <a:lstStyle/>
          <a:p>
            <a:r>
              <a:rPr lang="de-DE" sz="1800" b="1" dirty="0" smtClean="0"/>
              <a:t>1996</a:t>
            </a:r>
            <a:r>
              <a:rPr lang="de-DE" sz="1800" dirty="0" smtClean="0"/>
              <a:t/>
            </a:r>
            <a:br>
              <a:rPr lang="de-DE" sz="1800" dirty="0" smtClean="0"/>
            </a:br>
            <a:r>
              <a:rPr lang="de-DE" sz="1800" dirty="0" smtClean="0"/>
              <a:t>-  Jahreshöchstlast: ca. 10.500 MW</a:t>
            </a:r>
            <a:br>
              <a:rPr lang="de-DE" sz="1800" dirty="0" smtClean="0"/>
            </a:br>
            <a:r>
              <a:rPr lang="de-DE" sz="1800" dirty="0" smtClean="0"/>
              <a:t>-  davon 9 % gedeckt durch Wasserkraftwerke (ca. 4.000 Stück) </a:t>
            </a:r>
            <a:br>
              <a:rPr lang="de-DE" sz="1800" dirty="0" smtClean="0"/>
            </a:br>
            <a:r>
              <a:rPr lang="de-DE" sz="1800" dirty="0" smtClean="0"/>
              <a:t>-  davon 91 % gedeckt durch große Wärmekraftwerke (ca. 25 Stück)</a:t>
            </a:r>
            <a:br>
              <a:rPr lang="de-DE" sz="1800" dirty="0" smtClean="0"/>
            </a:br>
            <a:r>
              <a:rPr lang="de-DE" sz="1800" dirty="0" smtClean="0"/>
              <a:t/>
            </a:r>
            <a:br>
              <a:rPr lang="de-DE" sz="1800" dirty="0" smtClean="0"/>
            </a:br>
            <a:r>
              <a:rPr lang="de-DE" sz="1800" b="1" dirty="0" smtClean="0"/>
              <a:t>Hohe </a:t>
            </a:r>
            <a:r>
              <a:rPr lang="de-DE" sz="1800" b="1" dirty="0" err="1" smtClean="0"/>
              <a:t>Einplanbarkeit</a:t>
            </a:r>
            <a:r>
              <a:rPr lang="de-DE" sz="1800" b="1" dirty="0" smtClean="0"/>
              <a:t> der Leistungsbereitstellung gewährleistet durch Kraftwerke der öffentlichen Versorgung.</a:t>
            </a:r>
            <a:br>
              <a:rPr lang="de-DE" sz="1800" b="1" dirty="0" smtClean="0"/>
            </a:br>
            <a:endParaRPr lang="de-DE" sz="1800" b="1" dirty="0" smtClean="0"/>
          </a:p>
          <a:p>
            <a:r>
              <a:rPr lang="de-DE" sz="2300" b="1" dirty="0" smtClean="0"/>
              <a:t> </a:t>
            </a:r>
          </a:p>
          <a:p>
            <a:endParaRPr lang="de-DE" dirty="0" smtClean="0"/>
          </a:p>
          <a:p>
            <a:endParaRPr lang="de-DE" dirty="0" smtClean="0"/>
          </a:p>
        </p:txBody>
      </p:sp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Stromversorgung in Bayern – „früher“</a:t>
            </a: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smtClean="0"/>
              <a:t>Detlef Fischer, München, 11.03.2013</a:t>
            </a:r>
            <a:endParaRPr lang="de-DE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4074888"/>
            <a:ext cx="3067160" cy="2048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5" y="4074888"/>
            <a:ext cx="2617763" cy="204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Foliennummernplatzhalt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 smtClean="0"/>
              <a:t>Folie </a:t>
            </a:r>
            <a:fld id="{560743F1-C860-41CF-9C5A-BC4E1140BACF}" type="slidenum">
              <a:rPr lang="de-DE" smtClean="0"/>
              <a:pPr/>
              <a:t>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6981163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Strom aus </a:t>
            </a:r>
            <a:r>
              <a:rPr lang="de-DE" dirty="0" smtClean="0"/>
              <a:t>Sonnenkraft in </a:t>
            </a:r>
            <a:r>
              <a:rPr lang="de-DE" dirty="0"/>
              <a:t>Deutschland 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im Zeitraum </a:t>
            </a:r>
            <a:r>
              <a:rPr lang="de-DE" dirty="0"/>
              <a:t>vom 13.02. – 17.02.2012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smtClean="0"/>
              <a:t>Detlef Fischer, München, 11.03.2013</a:t>
            </a:r>
            <a:endParaRPr lang="de-DE" dirty="0"/>
          </a:p>
        </p:txBody>
      </p:sp>
      <p:sp>
        <p:nvSpPr>
          <p:cNvPr id="6" name="Textfeld 5"/>
          <p:cNvSpPr txBox="1"/>
          <p:nvPr/>
        </p:nvSpPr>
        <p:spPr>
          <a:xfrm>
            <a:off x="6516216" y="1819864"/>
            <a:ext cx="259228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/>
              <a:t>Installierte </a:t>
            </a:r>
            <a:r>
              <a:rPr lang="de-DE" sz="1400" b="1" dirty="0" smtClean="0"/>
              <a:t>Gesamtleistung</a:t>
            </a:r>
          </a:p>
          <a:p>
            <a:r>
              <a:rPr lang="de-DE" sz="1400" dirty="0" smtClean="0"/>
              <a:t>„</a:t>
            </a:r>
            <a:r>
              <a:rPr lang="de-DE" sz="1400" b="1" dirty="0" smtClean="0"/>
              <a:t>PV</a:t>
            </a:r>
            <a:r>
              <a:rPr lang="de-DE" sz="1400" dirty="0" smtClean="0"/>
              <a:t>“ zum 31.12.2011: </a:t>
            </a:r>
          </a:p>
          <a:p>
            <a:r>
              <a:rPr lang="de-DE" sz="1400" dirty="0" smtClean="0"/>
              <a:t>ca. 25.000 MW</a:t>
            </a:r>
          </a:p>
          <a:p>
            <a:endParaRPr lang="de-DE" sz="1400" dirty="0"/>
          </a:p>
          <a:p>
            <a:r>
              <a:rPr lang="de-DE" sz="1400" dirty="0" smtClean="0"/>
              <a:t>Installierte </a:t>
            </a:r>
            <a:r>
              <a:rPr lang="de-DE" sz="1400" b="1" dirty="0" smtClean="0"/>
              <a:t>Gesamtleistung</a:t>
            </a:r>
            <a:r>
              <a:rPr lang="de-DE" sz="1400" dirty="0" smtClean="0"/>
              <a:t> „</a:t>
            </a:r>
            <a:r>
              <a:rPr lang="de-DE" sz="1400" b="1" dirty="0" smtClean="0"/>
              <a:t>Kernkraft</a:t>
            </a:r>
            <a:r>
              <a:rPr lang="de-DE" sz="1400" dirty="0" smtClean="0"/>
              <a:t>“ zum 31.12.2010: </a:t>
            </a:r>
          </a:p>
          <a:p>
            <a:r>
              <a:rPr lang="de-DE" sz="1400" dirty="0" smtClean="0"/>
              <a:t>ca. 20.500 MW</a:t>
            </a:r>
          </a:p>
          <a:p>
            <a:endParaRPr lang="de-DE" sz="1400" dirty="0"/>
          </a:p>
          <a:p>
            <a:r>
              <a:rPr lang="de-DE" sz="1400" b="1" dirty="0" smtClean="0"/>
              <a:t>Strombedarf</a:t>
            </a:r>
            <a:r>
              <a:rPr lang="de-DE" sz="1400" dirty="0" smtClean="0"/>
              <a:t> zwischen</a:t>
            </a:r>
          </a:p>
          <a:p>
            <a:r>
              <a:rPr lang="de-DE" sz="1400" dirty="0" smtClean="0"/>
              <a:t>60.000 und 80.000 MW</a:t>
            </a:r>
            <a:endParaRPr lang="de-DE" sz="14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561" y="1628800"/>
            <a:ext cx="5414607" cy="475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Foliennummernplatzhalt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 smtClean="0"/>
              <a:t>Folie </a:t>
            </a:r>
            <a:fld id="{560743F1-C860-41CF-9C5A-BC4E1140BACF}" type="slidenum">
              <a:rPr lang="de-DE" smtClean="0"/>
              <a:pPr/>
              <a:t>20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12891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885600" y="764704"/>
            <a:ext cx="7358808" cy="720080"/>
          </a:xfrm>
        </p:spPr>
        <p:txBody>
          <a:bodyPr/>
          <a:lstStyle/>
          <a:p>
            <a:r>
              <a:rPr lang="de-DE" dirty="0"/>
              <a:t>Strom aus </a:t>
            </a:r>
            <a:r>
              <a:rPr lang="de-DE" dirty="0" smtClean="0"/>
              <a:t>Wind- und Sonnenkraft </a:t>
            </a:r>
            <a:r>
              <a:rPr lang="de-DE" dirty="0"/>
              <a:t>in Deutschland </a:t>
            </a:r>
            <a:r>
              <a:rPr lang="de-DE" dirty="0" smtClean="0"/>
              <a:t>im </a:t>
            </a:r>
            <a:r>
              <a:rPr lang="de-DE" dirty="0"/>
              <a:t>Zeitraum vom 13.02. – 17.02.2012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smtClean="0"/>
              <a:t>Detlef Fischer, München, 11.03.2013</a:t>
            </a:r>
            <a:endParaRPr lang="de-DE" dirty="0"/>
          </a:p>
        </p:txBody>
      </p:sp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628799"/>
            <a:ext cx="7992888" cy="47832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Foliennummernplatzhalt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 smtClean="0"/>
              <a:t>Folie </a:t>
            </a:r>
            <a:fld id="{560743F1-C860-41CF-9C5A-BC4E1140BACF}" type="slidenum">
              <a:rPr lang="de-DE" smtClean="0"/>
              <a:pPr/>
              <a:t>21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08452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Stromszenario 2021 in Bayern</a:t>
            </a: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smtClean="0"/>
              <a:t>Detlef Fischer, München, 11.03.2013</a:t>
            </a:r>
            <a:endParaRPr lang="de-DE" dirty="0"/>
          </a:p>
        </p:txBody>
      </p:sp>
      <p:pic>
        <p:nvPicPr>
          <p:cNvPr id="1026" name="Picture 2" descr="V:\VBEW\185.20 VBEW-Grafiken\2012\30 Stromwirtschaft\322_2012_Strom Szenario 2021 in Bayern_RGB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980" y="1556792"/>
            <a:ext cx="8013005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 smtClean="0"/>
              <a:t>Folie </a:t>
            </a:r>
            <a:fld id="{560743F1-C860-41CF-9C5A-BC4E1140BACF}" type="slidenum">
              <a:rPr lang="de-DE" smtClean="0"/>
              <a:pPr/>
              <a:t>22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02432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1" name="Picture 4" descr="Bild Ringwallspeicher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354" y="1700808"/>
            <a:ext cx="6091926" cy="4097853"/>
          </a:xfrm>
        </p:spPr>
      </p:pic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Der Ringwallspeicher! </a:t>
            </a:r>
            <a:br>
              <a:rPr lang="de-DE" dirty="0" smtClean="0"/>
            </a:br>
            <a:r>
              <a:rPr lang="de-DE" sz="1600" b="0" dirty="0" smtClean="0"/>
              <a:t>Ist das die Lösung? </a:t>
            </a:r>
          </a:p>
        </p:txBody>
      </p:sp>
      <p:sp>
        <p:nvSpPr>
          <p:cNvPr id="48132" name="Text Box 6"/>
          <p:cNvSpPr txBox="1">
            <a:spLocks noChangeArrowheads="1"/>
          </p:cNvSpPr>
          <p:nvPr/>
        </p:nvSpPr>
        <p:spPr bwMode="auto">
          <a:xfrm>
            <a:off x="7092280" y="1916832"/>
            <a:ext cx="2016224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sz="1800" b="1" dirty="0">
                <a:latin typeface="Arial" pitchFamily="34" charset="0"/>
              </a:rPr>
              <a:t>Beispiel:</a:t>
            </a:r>
            <a:br>
              <a:rPr lang="de-DE" sz="1800" b="1" dirty="0">
                <a:latin typeface="Arial" pitchFamily="34" charset="0"/>
              </a:rPr>
            </a:br>
            <a:r>
              <a:rPr lang="de-DE" sz="1800" dirty="0">
                <a:latin typeface="Arial" pitchFamily="34" charset="0"/>
              </a:rPr>
              <a:t>Höhe: 440 m</a:t>
            </a:r>
            <a:r>
              <a:rPr lang="de-DE" sz="1800" b="1" dirty="0">
                <a:latin typeface="Arial" pitchFamily="34" charset="0"/>
              </a:rPr>
              <a:t/>
            </a:r>
            <a:br>
              <a:rPr lang="de-DE" sz="1800" b="1" dirty="0">
                <a:latin typeface="Arial" pitchFamily="34" charset="0"/>
              </a:rPr>
            </a:br>
            <a:r>
              <a:rPr lang="en-US" sz="1800" dirty="0">
                <a:latin typeface="Arial" pitchFamily="34" charset="0"/>
              </a:rPr>
              <a:t>Ø</a:t>
            </a:r>
            <a:r>
              <a:rPr lang="de-DE" dirty="0"/>
              <a:t> </a:t>
            </a:r>
            <a:r>
              <a:rPr lang="de-DE" sz="1800" dirty="0">
                <a:latin typeface="Arial" pitchFamily="34" charset="0"/>
              </a:rPr>
              <a:t>Außen</a:t>
            </a:r>
            <a:r>
              <a:rPr lang="en-US" sz="1800" dirty="0">
                <a:latin typeface="Arial" pitchFamily="34" charset="0"/>
              </a:rPr>
              <a:t>: 22 km</a:t>
            </a:r>
            <a:br>
              <a:rPr lang="en-US" sz="1800" dirty="0">
                <a:latin typeface="Arial" pitchFamily="34" charset="0"/>
              </a:rPr>
            </a:br>
            <a:r>
              <a:rPr lang="en-US" sz="1800" dirty="0">
                <a:latin typeface="Arial" pitchFamily="34" charset="0"/>
              </a:rPr>
              <a:t/>
            </a:r>
            <a:br>
              <a:rPr lang="en-US" sz="1800" dirty="0">
                <a:latin typeface="Arial" pitchFamily="34" charset="0"/>
              </a:rPr>
            </a:br>
            <a:r>
              <a:rPr lang="en-US" sz="1800" dirty="0" err="1">
                <a:latin typeface="Arial" pitchFamily="34" charset="0"/>
              </a:rPr>
              <a:t>Speicher</a:t>
            </a:r>
            <a:r>
              <a:rPr lang="en-US" sz="1800" dirty="0">
                <a:latin typeface="Arial" pitchFamily="34" charset="0"/>
              </a:rPr>
              <a:t>: 7 </a:t>
            </a:r>
            <a:r>
              <a:rPr lang="en-US" sz="1800" dirty="0" err="1" smtClean="0">
                <a:latin typeface="Arial" pitchFamily="34" charset="0"/>
              </a:rPr>
              <a:t>TWh</a:t>
            </a:r>
            <a:r>
              <a:rPr lang="en-US" sz="1800" dirty="0" smtClean="0">
                <a:latin typeface="Arial" pitchFamily="34" charset="0"/>
              </a:rPr>
              <a:t/>
            </a:r>
            <a:br>
              <a:rPr lang="en-US" sz="1800" dirty="0" smtClean="0">
                <a:latin typeface="Arial" pitchFamily="34" charset="0"/>
              </a:rPr>
            </a:br>
            <a:r>
              <a:rPr lang="en-US" sz="1800" dirty="0">
                <a:latin typeface="Arial" pitchFamily="34" charset="0"/>
              </a:rPr>
              <a:t/>
            </a:r>
            <a:br>
              <a:rPr lang="en-US" sz="1800" dirty="0">
                <a:latin typeface="Arial" pitchFamily="34" charset="0"/>
              </a:rPr>
            </a:br>
            <a:r>
              <a:rPr lang="en-US" sz="1800" dirty="0" smtClean="0">
                <a:latin typeface="Arial" pitchFamily="34" charset="0"/>
              </a:rPr>
              <a:t>Ø 24h in D </a:t>
            </a:r>
            <a:r>
              <a:rPr lang="en-US" sz="1800" dirty="0" err="1" smtClean="0">
                <a:latin typeface="Arial" pitchFamily="34" charset="0"/>
              </a:rPr>
              <a:t>Strombedarf</a:t>
            </a:r>
            <a:r>
              <a:rPr lang="en-US" sz="1800" dirty="0" smtClean="0">
                <a:latin typeface="Arial" pitchFamily="34" charset="0"/>
              </a:rPr>
              <a:t> :</a:t>
            </a:r>
            <a:br>
              <a:rPr lang="en-US" sz="1800" dirty="0" smtClean="0">
                <a:latin typeface="Arial" pitchFamily="34" charset="0"/>
              </a:rPr>
            </a:br>
            <a:r>
              <a:rPr lang="en-US" sz="1800" dirty="0" smtClean="0">
                <a:latin typeface="Arial" pitchFamily="34" charset="0"/>
              </a:rPr>
              <a:t>1,65 </a:t>
            </a:r>
            <a:r>
              <a:rPr lang="en-US" sz="1800" dirty="0" err="1" smtClean="0">
                <a:latin typeface="Arial" pitchFamily="34" charset="0"/>
              </a:rPr>
              <a:t>TWh</a:t>
            </a:r>
            <a:endParaRPr lang="de-DE" sz="1800" dirty="0">
              <a:latin typeface="Arial" pitchFamily="34" charset="0"/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smtClean="0"/>
              <a:t>Detlef Fischer, München, 11.03.2013</a:t>
            </a:r>
            <a:endParaRPr lang="de-DE" dirty="0"/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 smtClean="0"/>
              <a:t>Folie </a:t>
            </a:r>
            <a:fld id="{560743F1-C860-41CF-9C5A-BC4E1140BACF}" type="slidenum">
              <a:rPr lang="de-DE" smtClean="0"/>
              <a:pPr/>
              <a:t>23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80858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nhaltsplatzhalt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933" y="2195926"/>
            <a:ext cx="1961905" cy="1752381"/>
          </a:xfr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Power </a:t>
            </a:r>
            <a:r>
              <a:rPr lang="de-DE" dirty="0" err="1" smtClean="0"/>
              <a:t>to</a:t>
            </a:r>
            <a:r>
              <a:rPr lang="de-DE" dirty="0" smtClean="0"/>
              <a:t> Gas </a:t>
            </a:r>
            <a:r>
              <a:rPr lang="de-DE" dirty="0" err="1" smtClean="0"/>
              <a:t>to</a:t>
            </a:r>
            <a:r>
              <a:rPr lang="de-DE" dirty="0" smtClean="0"/>
              <a:t> Power!</a:t>
            </a:r>
            <a:br>
              <a:rPr lang="de-DE" dirty="0" smtClean="0"/>
            </a:br>
            <a:r>
              <a:rPr lang="de-DE" sz="1600" b="0" dirty="0" smtClean="0"/>
              <a:t>Ist das die Lösung?</a:t>
            </a:r>
            <a:endParaRPr lang="de-DE" sz="1600" b="0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smtClean="0"/>
              <a:t>Detlef Fischer, München, 11.03.2013</a:t>
            </a:r>
            <a:endParaRPr lang="de-DE" dirty="0"/>
          </a:p>
        </p:txBody>
      </p:sp>
      <p:cxnSp>
        <p:nvCxnSpPr>
          <p:cNvPr id="10" name="Gewinkelte Verbindung 9"/>
          <p:cNvCxnSpPr/>
          <p:nvPr/>
        </p:nvCxnSpPr>
        <p:spPr>
          <a:xfrm>
            <a:off x="1403648" y="4142825"/>
            <a:ext cx="914400" cy="914400"/>
          </a:xfrm>
          <a:prstGeom prst="bentConnector3">
            <a:avLst>
              <a:gd name="adj1" fmla="val -1191"/>
            </a:avLst>
          </a:prstGeom>
          <a:ln w="190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hteck 11"/>
          <p:cNvSpPr/>
          <p:nvPr/>
        </p:nvSpPr>
        <p:spPr>
          <a:xfrm>
            <a:off x="2411760" y="4652466"/>
            <a:ext cx="1512168" cy="7709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4" name="Gerade Verbindung mit Pfeil 13"/>
          <p:cNvCxnSpPr/>
          <p:nvPr/>
        </p:nvCxnSpPr>
        <p:spPr>
          <a:xfrm>
            <a:off x="3779912" y="5109008"/>
            <a:ext cx="936104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Grafik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75162">
            <a:off x="4800617" y="4774022"/>
            <a:ext cx="1104762" cy="771429"/>
          </a:xfrm>
          <a:prstGeom prst="rect">
            <a:avLst/>
          </a:prstGeom>
        </p:spPr>
      </p:pic>
      <p:cxnSp>
        <p:nvCxnSpPr>
          <p:cNvPr id="18" name="Gewinkelte Verbindung 17"/>
          <p:cNvCxnSpPr/>
          <p:nvPr/>
        </p:nvCxnSpPr>
        <p:spPr>
          <a:xfrm rot="5400000" flipH="1" flipV="1">
            <a:off x="5919551" y="4224839"/>
            <a:ext cx="963810" cy="905985"/>
          </a:xfrm>
          <a:prstGeom prst="bentConnector3">
            <a:avLst>
              <a:gd name="adj1" fmla="val 304"/>
            </a:avLst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Gerade Verbindung mit Pfeil 31"/>
          <p:cNvCxnSpPr/>
          <p:nvPr/>
        </p:nvCxnSpPr>
        <p:spPr>
          <a:xfrm flipV="1">
            <a:off x="6854448" y="3140968"/>
            <a:ext cx="0" cy="449300"/>
          </a:xfrm>
          <a:prstGeom prst="straightConnector1">
            <a:avLst/>
          </a:prstGeom>
          <a:ln w="190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Grafik 3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5493" y="1626281"/>
            <a:ext cx="1257476" cy="1514687"/>
          </a:xfrm>
          <a:prstGeom prst="rect">
            <a:avLst/>
          </a:prstGeom>
        </p:spPr>
      </p:pic>
      <p:sp>
        <p:nvSpPr>
          <p:cNvPr id="34" name="Textfeld 33"/>
          <p:cNvSpPr txBox="1"/>
          <p:nvPr/>
        </p:nvSpPr>
        <p:spPr>
          <a:xfrm>
            <a:off x="2446546" y="4714753"/>
            <a:ext cx="14425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b="1" dirty="0" smtClean="0">
                <a:solidFill>
                  <a:schemeClr val="bg1"/>
                </a:solidFill>
              </a:rPr>
              <a:t>Elektrolyse</a:t>
            </a:r>
          </a:p>
          <a:p>
            <a:pPr algn="ctr"/>
            <a:r>
              <a:rPr lang="de-DE" sz="1200" b="1" dirty="0" smtClean="0">
                <a:solidFill>
                  <a:schemeClr val="bg1"/>
                </a:solidFill>
              </a:rPr>
              <a:t>und Methanisierung</a:t>
            </a:r>
            <a:endParaRPr lang="de-DE" sz="1200" b="1" dirty="0">
              <a:solidFill>
                <a:schemeClr val="bg1"/>
              </a:solidFill>
            </a:endParaRPr>
          </a:p>
        </p:txBody>
      </p:sp>
      <p:sp>
        <p:nvSpPr>
          <p:cNvPr id="35" name="Rechteck 34"/>
          <p:cNvSpPr/>
          <p:nvPr/>
        </p:nvSpPr>
        <p:spPr>
          <a:xfrm>
            <a:off x="1547664" y="4534733"/>
            <a:ext cx="648072" cy="36004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6" name="Textfeld 35"/>
          <p:cNvSpPr txBox="1"/>
          <p:nvPr/>
        </p:nvSpPr>
        <p:spPr>
          <a:xfrm>
            <a:off x="1547664" y="4534733"/>
            <a:ext cx="64807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DE" b="1" dirty="0" smtClean="0"/>
              <a:t>e</a:t>
            </a:r>
            <a:r>
              <a:rPr lang="de-DE" b="1" baseline="30000" dirty="0" smtClean="0"/>
              <a:t> -</a:t>
            </a:r>
            <a:endParaRPr lang="de-DE" b="1" baseline="30000" dirty="0"/>
          </a:p>
        </p:txBody>
      </p:sp>
      <p:sp>
        <p:nvSpPr>
          <p:cNvPr id="38" name="Rechteck 37"/>
          <p:cNvSpPr/>
          <p:nvPr/>
        </p:nvSpPr>
        <p:spPr>
          <a:xfrm>
            <a:off x="6111111" y="3185598"/>
            <a:ext cx="648072" cy="36004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7" name="Textfeld 36"/>
          <p:cNvSpPr txBox="1"/>
          <p:nvPr/>
        </p:nvSpPr>
        <p:spPr>
          <a:xfrm>
            <a:off x="6027022" y="3185598"/>
            <a:ext cx="64807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DE" b="1" dirty="0" smtClean="0"/>
              <a:t>e</a:t>
            </a:r>
            <a:r>
              <a:rPr lang="de-DE" b="1" baseline="30000" dirty="0" smtClean="0"/>
              <a:t> -</a:t>
            </a:r>
            <a:endParaRPr lang="de-DE" b="1" baseline="30000" dirty="0"/>
          </a:p>
        </p:txBody>
      </p:sp>
      <p:sp>
        <p:nvSpPr>
          <p:cNvPr id="40" name="Rechteck 39"/>
          <p:cNvSpPr/>
          <p:nvPr/>
        </p:nvSpPr>
        <p:spPr>
          <a:xfrm>
            <a:off x="4089715" y="4600025"/>
            <a:ext cx="648072" cy="360040"/>
          </a:xfrm>
          <a:prstGeom prst="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1" name="Rechteck 40"/>
          <p:cNvSpPr/>
          <p:nvPr/>
        </p:nvSpPr>
        <p:spPr>
          <a:xfrm>
            <a:off x="6077420" y="4594239"/>
            <a:ext cx="648072" cy="360040"/>
          </a:xfrm>
          <a:prstGeom prst="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8" name="Textfeld 47"/>
          <p:cNvSpPr txBox="1"/>
          <p:nvPr/>
        </p:nvSpPr>
        <p:spPr>
          <a:xfrm>
            <a:off x="6077420" y="4589593"/>
            <a:ext cx="64807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DE" b="1" dirty="0" smtClean="0">
                <a:solidFill>
                  <a:schemeClr val="bg1"/>
                </a:solidFill>
              </a:rPr>
              <a:t>CH</a:t>
            </a:r>
            <a:r>
              <a:rPr lang="de-DE" b="1" baseline="-25000" dirty="0" smtClean="0">
                <a:solidFill>
                  <a:schemeClr val="bg1"/>
                </a:solidFill>
              </a:rPr>
              <a:t>4</a:t>
            </a:r>
            <a:endParaRPr lang="de-DE" b="1" baseline="-25000" dirty="0">
              <a:solidFill>
                <a:schemeClr val="bg1"/>
              </a:solidFill>
            </a:endParaRPr>
          </a:p>
        </p:txBody>
      </p:sp>
      <p:sp>
        <p:nvSpPr>
          <p:cNvPr id="39" name="Textfeld 38"/>
          <p:cNvSpPr txBox="1"/>
          <p:nvPr/>
        </p:nvSpPr>
        <p:spPr>
          <a:xfrm>
            <a:off x="4067944" y="4584947"/>
            <a:ext cx="64807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DE" b="1" dirty="0" smtClean="0">
                <a:solidFill>
                  <a:schemeClr val="bg1"/>
                </a:solidFill>
              </a:rPr>
              <a:t>CH</a:t>
            </a:r>
            <a:r>
              <a:rPr lang="de-DE" b="1" baseline="-25000" dirty="0" smtClean="0">
                <a:solidFill>
                  <a:schemeClr val="bg1"/>
                </a:solidFill>
              </a:rPr>
              <a:t>4</a:t>
            </a:r>
            <a:endParaRPr lang="de-DE" b="1" baseline="-25000" dirty="0">
              <a:solidFill>
                <a:schemeClr val="bg1"/>
              </a:solidFill>
            </a:endParaRPr>
          </a:p>
        </p:txBody>
      </p:sp>
      <p:sp>
        <p:nvSpPr>
          <p:cNvPr id="49" name="Textfeld 48"/>
          <p:cNvSpPr txBox="1"/>
          <p:nvPr/>
        </p:nvSpPr>
        <p:spPr>
          <a:xfrm>
            <a:off x="137050" y="2452246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/>
              <a:t>100 kWh</a:t>
            </a:r>
            <a:endParaRPr lang="de-DE" b="1" dirty="0"/>
          </a:p>
        </p:txBody>
      </p:sp>
      <p:sp>
        <p:nvSpPr>
          <p:cNvPr id="50" name="Textfeld 49"/>
          <p:cNvSpPr txBox="1"/>
          <p:nvPr/>
        </p:nvSpPr>
        <p:spPr>
          <a:xfrm>
            <a:off x="4805976" y="4584947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/>
              <a:t>60 kWh</a:t>
            </a:r>
            <a:endParaRPr lang="de-DE" b="1" dirty="0"/>
          </a:p>
        </p:txBody>
      </p:sp>
      <p:sp>
        <p:nvSpPr>
          <p:cNvPr id="51" name="Textfeld 50"/>
          <p:cNvSpPr txBox="1"/>
          <p:nvPr/>
        </p:nvSpPr>
        <p:spPr>
          <a:xfrm>
            <a:off x="7462969" y="2452246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/>
              <a:t>25 kWh</a:t>
            </a:r>
            <a:endParaRPr lang="de-DE" b="1" dirty="0"/>
          </a:p>
        </p:txBody>
      </p:sp>
      <p:sp>
        <p:nvSpPr>
          <p:cNvPr id="52" name="Textfeld 51"/>
          <p:cNvSpPr txBox="1"/>
          <p:nvPr/>
        </p:nvSpPr>
        <p:spPr>
          <a:xfrm>
            <a:off x="2926188" y="3948307"/>
            <a:ext cx="29315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>
                <a:solidFill>
                  <a:srgbClr val="FF0000"/>
                </a:solidFill>
              </a:rPr>
              <a:t>Wirkungsgrad = 25 %</a:t>
            </a:r>
            <a:endParaRPr lang="de-DE" b="1" dirty="0">
              <a:solidFill>
                <a:srgbClr val="FF0000"/>
              </a:solidFill>
            </a:endParaRPr>
          </a:p>
        </p:txBody>
      </p:sp>
      <p:cxnSp>
        <p:nvCxnSpPr>
          <p:cNvPr id="54" name="Gerade Verbindung mit Pfeil 53"/>
          <p:cNvCxnSpPr/>
          <p:nvPr/>
        </p:nvCxnSpPr>
        <p:spPr>
          <a:xfrm>
            <a:off x="2411760" y="2636912"/>
            <a:ext cx="3723671" cy="0"/>
          </a:xfrm>
          <a:prstGeom prst="straightConnector1">
            <a:avLst/>
          </a:prstGeom>
          <a:ln w="19050">
            <a:solidFill>
              <a:schemeClr val="bg1">
                <a:lumMod val="50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Multiplizieren 54"/>
          <p:cNvSpPr/>
          <p:nvPr/>
        </p:nvSpPr>
        <p:spPr>
          <a:xfrm>
            <a:off x="4089715" y="2348880"/>
            <a:ext cx="324036" cy="576064"/>
          </a:xfrm>
          <a:prstGeom prst="mathMultiply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3700688"/>
            <a:ext cx="685714" cy="495238"/>
          </a:xfrm>
          <a:prstGeom prst="rect">
            <a:avLst/>
          </a:prstGeom>
        </p:spPr>
      </p:pic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 smtClean="0"/>
              <a:t>Folie </a:t>
            </a:r>
            <a:fld id="{560743F1-C860-41CF-9C5A-BC4E1140BACF}" type="slidenum">
              <a:rPr lang="de-DE" smtClean="0"/>
              <a:pPr/>
              <a:t>24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05968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85600" y="764704"/>
            <a:ext cx="8438928" cy="792088"/>
          </a:xfrm>
        </p:spPr>
        <p:txBody>
          <a:bodyPr/>
          <a:lstStyle/>
          <a:p>
            <a:pPr>
              <a:spcBef>
                <a:spcPct val="50000"/>
              </a:spcBef>
            </a:pPr>
            <a:r>
              <a:rPr lang="de-DE" sz="2000" dirty="0">
                <a:latin typeface="Arial" pitchFamily="34" charset="0"/>
              </a:rPr>
              <a:t>Frequenzverlauf am 13.12.2011, </a:t>
            </a:r>
            <a:r>
              <a:rPr lang="de-DE" sz="2000" dirty="0" smtClean="0">
                <a:latin typeface="Arial" pitchFamily="34" charset="0"/>
              </a:rPr>
              <a:t/>
            </a:r>
            <a:br>
              <a:rPr lang="de-DE" sz="2000" dirty="0" smtClean="0">
                <a:latin typeface="Arial" pitchFamily="34" charset="0"/>
              </a:rPr>
            </a:br>
            <a:r>
              <a:rPr lang="de-DE" sz="2000" dirty="0" smtClean="0">
                <a:latin typeface="Arial" pitchFamily="34" charset="0"/>
              </a:rPr>
              <a:t>23:00 </a:t>
            </a:r>
            <a:r>
              <a:rPr lang="de-DE" sz="2000" dirty="0">
                <a:latin typeface="Arial" pitchFamily="34" charset="0"/>
              </a:rPr>
              <a:t>Uhr bis 01:00 Uhr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0886" y="1772816"/>
            <a:ext cx="7777360" cy="4183186"/>
          </a:xfrm>
          <a:prstGeom prst="rect">
            <a:avLst/>
          </a:prstGeom>
          <a:noFill/>
        </p:spPr>
      </p:pic>
      <p:sp>
        <p:nvSpPr>
          <p:cNvPr id="5" name="Fußzeilenplatzhalter 2"/>
          <p:cNvSpPr txBox="1">
            <a:spLocks/>
          </p:cNvSpPr>
          <p:nvPr/>
        </p:nvSpPr>
        <p:spPr>
          <a:xfrm>
            <a:off x="875168" y="6508200"/>
            <a:ext cx="82688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de-DE" smtClean="0"/>
              <a:t>Folie </a:t>
            </a:r>
            <a:fld id="{6100C837-765B-4A36-B5F7-40EC0AAA9A81}" type="slidenum">
              <a:rPr lang="de-DE" smtClean="0"/>
              <a:pPr algn="r"/>
              <a:t>25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>
          <a:xfrm>
            <a:off x="875168" y="6530159"/>
            <a:ext cx="6505144" cy="365125"/>
          </a:xfrm>
        </p:spPr>
        <p:txBody>
          <a:bodyPr/>
          <a:lstStyle/>
          <a:p>
            <a:r>
              <a:rPr lang="de-DE" smtClean="0"/>
              <a:t>Detlef Fischer, München, 11.03.2013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1"/>
          </p:nvPr>
        </p:nvSpPr>
        <p:spPr>
          <a:xfrm>
            <a:off x="6516216" y="6508200"/>
            <a:ext cx="1079218" cy="320549"/>
          </a:xfrm>
        </p:spPr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50090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885600" y="764704"/>
            <a:ext cx="7502824" cy="720080"/>
          </a:xfrm>
        </p:spPr>
        <p:txBody>
          <a:bodyPr/>
          <a:lstStyle/>
          <a:p>
            <a:r>
              <a:rPr lang="de-DE" dirty="0" smtClean="0"/>
              <a:t>Aufrechterhaltung der Systemstabilität: </a:t>
            </a:r>
            <a:br>
              <a:rPr lang="de-DE" dirty="0" smtClean="0"/>
            </a:br>
            <a:r>
              <a:rPr lang="de-DE" dirty="0" smtClean="0"/>
              <a:t>Eine zunehmend große Aufgabe in Deutschland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smtClean="0"/>
              <a:t>Detlef Fischer, München, 11.03.2013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 smtClean="0"/>
              <a:t>Folie </a:t>
            </a:r>
            <a:fld id="{560743F1-C860-41CF-9C5A-BC4E1140BACF}" type="slidenum">
              <a:rPr lang="de-DE" smtClean="0"/>
              <a:pPr/>
              <a:t>26</a:t>
            </a:fld>
            <a:endParaRPr lang="de-DE" dirty="0"/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99592" y="1988840"/>
            <a:ext cx="6480175" cy="3892684"/>
          </a:xfrm>
        </p:spPr>
      </p:pic>
      <p:sp>
        <p:nvSpPr>
          <p:cNvPr id="2" name="Textfeld 1"/>
          <p:cNvSpPr txBox="1"/>
          <p:nvPr/>
        </p:nvSpPr>
        <p:spPr>
          <a:xfrm>
            <a:off x="780192" y="3068960"/>
            <a:ext cx="369332" cy="1237496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de-DE" sz="1200" b="1" dirty="0" smtClean="0"/>
              <a:t>Leistung in MW</a:t>
            </a:r>
            <a:endParaRPr lang="de-DE" sz="1200" b="1" dirty="0"/>
          </a:p>
        </p:txBody>
      </p:sp>
      <p:sp>
        <p:nvSpPr>
          <p:cNvPr id="7" name="Textfeld 6"/>
          <p:cNvSpPr txBox="1"/>
          <p:nvPr/>
        </p:nvSpPr>
        <p:spPr>
          <a:xfrm>
            <a:off x="2555776" y="3980964"/>
            <a:ext cx="19442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b="1" dirty="0" smtClean="0"/>
              <a:t>Regelleistungsbedarf</a:t>
            </a:r>
          </a:p>
          <a:p>
            <a:r>
              <a:rPr lang="de-DE" sz="1100" b="1" dirty="0" smtClean="0"/>
              <a:t>(Leistungsunterschied zwischen Prognose und Ist)</a:t>
            </a:r>
            <a:endParaRPr lang="de-DE" sz="1100" b="1" dirty="0"/>
          </a:p>
        </p:txBody>
      </p:sp>
      <p:cxnSp>
        <p:nvCxnSpPr>
          <p:cNvPr id="9" name="Gerade Verbindung mit Pfeil 8"/>
          <p:cNvCxnSpPr/>
          <p:nvPr/>
        </p:nvCxnSpPr>
        <p:spPr>
          <a:xfrm flipH="1" flipV="1">
            <a:off x="2483768" y="3573016"/>
            <a:ext cx="180000" cy="396000"/>
          </a:xfrm>
          <a:prstGeom prst="straightConnector1">
            <a:avLst/>
          </a:prstGeom>
          <a:ln w="28575">
            <a:solidFill>
              <a:schemeClr val="tx2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feld 9"/>
          <p:cNvSpPr txBox="1"/>
          <p:nvPr/>
        </p:nvSpPr>
        <p:spPr>
          <a:xfrm>
            <a:off x="1835696" y="5589239"/>
            <a:ext cx="49685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/>
              <a:t>Auszug aus einem fiktiven Tageslastgang in ¼ h-Werten (7h)</a:t>
            </a:r>
            <a:endParaRPr lang="de-DE" sz="1400" dirty="0"/>
          </a:p>
        </p:txBody>
      </p:sp>
      <p:sp>
        <p:nvSpPr>
          <p:cNvPr id="11" name="Textfeld 10"/>
          <p:cNvSpPr txBox="1"/>
          <p:nvPr/>
        </p:nvSpPr>
        <p:spPr>
          <a:xfrm>
            <a:off x="5004048" y="1601366"/>
            <a:ext cx="208823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b="1" dirty="0" smtClean="0"/>
              <a:t>Lastabschaltbedarf über sog. Systemkaskade</a:t>
            </a:r>
            <a:endParaRPr lang="de-DE" sz="1100" b="1" dirty="0"/>
          </a:p>
        </p:txBody>
      </p:sp>
      <p:cxnSp>
        <p:nvCxnSpPr>
          <p:cNvPr id="13" name="Gerade Verbindung mit Pfeil 12"/>
          <p:cNvCxnSpPr/>
          <p:nvPr/>
        </p:nvCxnSpPr>
        <p:spPr>
          <a:xfrm flipH="1">
            <a:off x="4667424" y="2032253"/>
            <a:ext cx="336624" cy="331043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Geschweifte Klammer rechts 13"/>
          <p:cNvSpPr/>
          <p:nvPr/>
        </p:nvSpPr>
        <p:spPr>
          <a:xfrm>
            <a:off x="4572000" y="2255296"/>
            <a:ext cx="108000" cy="216000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Textfeld 14"/>
          <p:cNvSpPr txBox="1"/>
          <p:nvPr/>
        </p:nvSpPr>
        <p:spPr>
          <a:xfrm>
            <a:off x="7346429" y="2204848"/>
            <a:ext cx="18002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b="1" dirty="0" smtClean="0"/>
              <a:t>Mobilisierbare Notreserve</a:t>
            </a:r>
            <a:br>
              <a:rPr lang="de-DE" sz="1100" b="1" dirty="0" smtClean="0"/>
            </a:br>
            <a:r>
              <a:rPr lang="de-DE" sz="1100" b="1" dirty="0" smtClean="0"/>
              <a:t>(z. B. über Österreich)</a:t>
            </a:r>
            <a:endParaRPr lang="de-DE" sz="1100" b="1" dirty="0"/>
          </a:p>
        </p:txBody>
      </p:sp>
      <p:sp>
        <p:nvSpPr>
          <p:cNvPr id="16" name="Textfeld 15"/>
          <p:cNvSpPr txBox="1"/>
          <p:nvPr/>
        </p:nvSpPr>
        <p:spPr>
          <a:xfrm>
            <a:off x="7427245" y="2808272"/>
            <a:ext cx="1033187" cy="43088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de-DE" sz="1100" b="1" dirty="0" smtClean="0"/>
              <a:t>Vorgehaltene </a:t>
            </a:r>
            <a:br>
              <a:rPr lang="de-DE" sz="1100" b="1" dirty="0" smtClean="0"/>
            </a:br>
            <a:r>
              <a:rPr lang="de-DE" sz="1100" b="1" dirty="0" smtClean="0"/>
              <a:t>Regelleistung</a:t>
            </a:r>
            <a:endParaRPr lang="de-DE" sz="1100" b="1" dirty="0"/>
          </a:p>
        </p:txBody>
      </p:sp>
      <p:sp>
        <p:nvSpPr>
          <p:cNvPr id="8" name="Textfeld 7"/>
          <p:cNvSpPr txBox="1"/>
          <p:nvPr/>
        </p:nvSpPr>
        <p:spPr>
          <a:xfrm>
            <a:off x="6876256" y="6021287"/>
            <a:ext cx="20188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smtClean="0"/>
              <a:t>Quelle: infra fürth gmbh,</a:t>
            </a:r>
            <a:br>
              <a:rPr lang="de-DE" sz="1200" dirty="0" smtClean="0"/>
            </a:br>
            <a:r>
              <a:rPr lang="de-DE" sz="1200" dirty="0" smtClean="0"/>
              <a:t>Beispielhafte Darstellung</a:t>
            </a: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32436351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899592" y="1600200"/>
            <a:ext cx="7416824" cy="4525963"/>
          </a:xfrm>
        </p:spPr>
        <p:txBody>
          <a:bodyPr anchor="ctr">
            <a:normAutofit/>
          </a:bodyPr>
          <a:lstStyle/>
          <a:p>
            <a:pPr algn="ctr"/>
            <a:r>
              <a:rPr lang="de-DE" sz="4000" b="1" dirty="0" smtClean="0"/>
              <a:t>VIELEN DANK FÜR IHRE AUFMERKSAMKEIT!</a:t>
            </a:r>
          </a:p>
          <a:p>
            <a:pPr algn="ctr"/>
            <a:endParaRPr lang="de-DE" sz="4000" b="1" dirty="0"/>
          </a:p>
          <a:p>
            <a:pPr algn="ctr"/>
            <a:r>
              <a:rPr lang="de-DE" sz="1600" b="1" dirty="0" smtClean="0"/>
              <a:t>Verband der Bayerischen Energie- und Wasserwirtschaft e. V. </a:t>
            </a:r>
            <a:endParaRPr lang="de-DE" sz="1600" b="1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smtClean="0"/>
              <a:t>Detlef Fischer, München, 11.03.2013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 smtClean="0"/>
              <a:t>Folie </a:t>
            </a:r>
            <a:fld id="{560743F1-C860-41CF-9C5A-BC4E1140BACF}" type="slidenum">
              <a:rPr lang="de-DE" smtClean="0"/>
              <a:pPr/>
              <a:t>27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26665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>
          <a:xfrm>
            <a:off x="899592" y="1600201"/>
            <a:ext cx="8064896" cy="449309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1800" b="1" dirty="0" smtClean="0"/>
              <a:t>2012 </a:t>
            </a:r>
            <a:br>
              <a:rPr lang="de-DE" sz="1800" b="1" dirty="0" smtClean="0"/>
            </a:br>
            <a:r>
              <a:rPr lang="de-DE" sz="1800" dirty="0" smtClean="0"/>
              <a:t>-  Jahreshöchstlast: über 12.000 MW</a:t>
            </a:r>
            <a:br>
              <a:rPr lang="de-DE" sz="1800" dirty="0" smtClean="0"/>
            </a:br>
            <a:r>
              <a:rPr lang="de-DE" sz="1800" dirty="0" smtClean="0"/>
              <a:t>-  Deckungsbeiträge zur gesicherten Leistungsbereitstellung etwa wie 1996 </a:t>
            </a:r>
            <a:br>
              <a:rPr lang="de-DE" sz="1800" dirty="0" smtClean="0"/>
            </a:br>
            <a:r>
              <a:rPr lang="de-DE" sz="1800" dirty="0" smtClean="0"/>
              <a:t>	</a:t>
            </a:r>
            <a:r>
              <a:rPr lang="de-DE" sz="1800" b="1" dirty="0" smtClean="0"/>
              <a:t>zusätzlich größtenteils ungesichert </a:t>
            </a:r>
            <a:r>
              <a:rPr lang="de-DE" sz="1800" dirty="0" smtClean="0"/>
              <a:t>(Stand: 31.12.2012)</a:t>
            </a:r>
            <a:br>
              <a:rPr lang="de-DE" sz="1800" dirty="0" smtClean="0"/>
            </a:br>
            <a:r>
              <a:rPr lang="de-DE" sz="1800" dirty="0" smtClean="0"/>
              <a:t>	ca. </a:t>
            </a:r>
            <a:r>
              <a:rPr lang="de-DE" sz="1800" b="1" dirty="0" smtClean="0"/>
              <a:t>1.000 MW </a:t>
            </a:r>
            <a:r>
              <a:rPr lang="de-DE" sz="1800" dirty="0" smtClean="0"/>
              <a:t>durch Biomassekraftwerke (über 3.000 Stück)</a:t>
            </a:r>
            <a:br>
              <a:rPr lang="de-DE" sz="1800" dirty="0" smtClean="0"/>
            </a:br>
            <a:r>
              <a:rPr lang="de-DE" sz="1800" dirty="0" smtClean="0"/>
              <a:t> 	ca. </a:t>
            </a:r>
            <a:r>
              <a:rPr lang="de-DE" sz="1800" b="1" dirty="0" smtClean="0"/>
              <a:t>880 MW </a:t>
            </a:r>
            <a:r>
              <a:rPr lang="de-DE" sz="1800" dirty="0" smtClean="0"/>
              <a:t>durch Windkraftwerke (ca. 559 Stück)</a:t>
            </a:r>
            <a:br>
              <a:rPr lang="de-DE" sz="1800" dirty="0" smtClean="0"/>
            </a:br>
            <a:r>
              <a:rPr lang="de-DE" sz="1800" dirty="0" smtClean="0"/>
              <a:t>	ca. </a:t>
            </a:r>
            <a:r>
              <a:rPr lang="de-DE" sz="1800" b="1" dirty="0" smtClean="0"/>
              <a:t>9.500 MW </a:t>
            </a:r>
            <a:r>
              <a:rPr lang="de-DE" sz="1800" dirty="0" smtClean="0"/>
              <a:t>durch Photovoltaikanlagen (ca. 431.000 Stück)</a:t>
            </a:r>
            <a:br>
              <a:rPr lang="de-DE" sz="1800" dirty="0" smtClean="0"/>
            </a:br>
            <a:r>
              <a:rPr lang="de-DE" sz="2300" dirty="0" smtClean="0"/>
              <a:t>	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sz="1800" b="1" dirty="0" smtClean="0"/>
              <a:t>D. h. an Sonnentagen - um die Mittagszeit - kommt aus der Steckdose Photovoltaikstrom. Aber nur dann! </a:t>
            </a:r>
          </a:p>
          <a:p>
            <a:endParaRPr lang="de-DE" dirty="0" smtClean="0"/>
          </a:p>
          <a:p>
            <a:endParaRPr lang="de-DE" dirty="0" smtClean="0"/>
          </a:p>
        </p:txBody>
      </p:sp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885600" y="764704"/>
            <a:ext cx="7430816" cy="720080"/>
          </a:xfrm>
        </p:spPr>
        <p:txBody>
          <a:bodyPr/>
          <a:lstStyle/>
          <a:p>
            <a:r>
              <a:rPr lang="de-DE" dirty="0" smtClean="0"/>
              <a:t>Stromversorgung in Bayern – „heute“</a:t>
            </a: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smtClean="0"/>
              <a:t>Detlef Fischer, München, 11.03.2013</a:t>
            </a:r>
            <a:endParaRPr lang="de-DE" dirty="0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4653136"/>
            <a:ext cx="2648719" cy="1396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Foliennummernplatzhalt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 smtClean="0"/>
              <a:t>Folie </a:t>
            </a:r>
            <a:fld id="{560743F1-C860-41CF-9C5A-BC4E1140BACF}" type="slidenum">
              <a:rPr lang="de-DE" smtClean="0"/>
              <a:pPr/>
              <a:t>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615628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de-DE" smtClean="0"/>
          </a:p>
          <a:p>
            <a:endParaRPr lang="de-DE" smtClean="0"/>
          </a:p>
        </p:txBody>
      </p:sp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885600" y="764704"/>
            <a:ext cx="6494688" cy="1080120"/>
          </a:xfrm>
        </p:spPr>
        <p:txBody>
          <a:bodyPr/>
          <a:lstStyle/>
          <a:p>
            <a:r>
              <a:rPr lang="de-DE" dirty="0" smtClean="0"/>
              <a:t>Entwicklung der Stromerzeugung aus Erneuerbaren Energien in Bayern</a:t>
            </a:r>
            <a:br>
              <a:rPr lang="de-DE" dirty="0" smtClean="0"/>
            </a:br>
            <a:r>
              <a:rPr lang="de-DE" sz="1600" b="0" dirty="0" smtClean="0"/>
              <a:t>Wir sind im Plan – im Jahressaldo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smtClean="0"/>
              <a:t>Detlef Fischer, München, 11.03.2013</a:t>
            </a:r>
            <a:endParaRPr lang="de-DE" dirty="0"/>
          </a:p>
        </p:txBody>
      </p:sp>
      <p:sp>
        <p:nvSpPr>
          <p:cNvPr id="2" name="Textfeld 1"/>
          <p:cNvSpPr txBox="1"/>
          <p:nvPr/>
        </p:nvSpPr>
        <p:spPr>
          <a:xfrm>
            <a:off x="2051720" y="2564904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>
                <a:solidFill>
                  <a:srgbClr val="FF0000"/>
                </a:solidFill>
              </a:rPr>
              <a:t>2012: ca. 33 %</a:t>
            </a:r>
            <a:endParaRPr lang="de-DE" b="1" dirty="0">
              <a:solidFill>
                <a:srgbClr val="FF0000"/>
              </a:solidFill>
            </a:endParaRPr>
          </a:p>
        </p:txBody>
      </p:sp>
      <p:pic>
        <p:nvPicPr>
          <p:cNvPr id="2050" name="Picture 2" descr="V:\VBEW\185.20 VBEW-Grafiken\2012\30 Stromwirtschaft\303-2_VBEW2012-Entwicklung Stromerzeugung aus EE in BY-Mrd kWh_aktualisiert 11-2012_CMYK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916832"/>
            <a:ext cx="6864350" cy="427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1907704" y="2640307"/>
            <a:ext cx="2664296" cy="335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>
                <a:solidFill>
                  <a:srgbClr val="FF0000"/>
                </a:solidFill>
              </a:rPr>
              <a:t>2012: ca. 33 %</a:t>
            </a:r>
            <a:endParaRPr lang="de-DE" b="1" dirty="0">
              <a:solidFill>
                <a:srgbClr val="FF0000"/>
              </a:solidFill>
            </a:endParaRP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 smtClean="0"/>
              <a:t>Folie </a:t>
            </a:r>
            <a:fld id="{560743F1-C860-41CF-9C5A-BC4E1140BACF}" type="slidenum">
              <a:rPr lang="de-DE" smtClean="0"/>
              <a:pPr/>
              <a:t>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64529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3"/>
          <p:cNvSpPr>
            <a:spLocks noGrp="1" noChangeArrowheads="1"/>
          </p:cNvSpPr>
          <p:nvPr>
            <p:ph type="title"/>
          </p:nvPr>
        </p:nvSpPr>
        <p:spPr>
          <a:xfrm>
            <a:off x="885599" y="764704"/>
            <a:ext cx="7389517" cy="648072"/>
          </a:xfrm>
        </p:spPr>
        <p:txBody>
          <a:bodyPr/>
          <a:lstStyle/>
          <a:p>
            <a:r>
              <a:rPr lang="de-DE" dirty="0" smtClean="0"/>
              <a:t>Bayerisches Energiekonzept „Energie Innovativ“</a:t>
            </a:r>
            <a:br>
              <a:rPr lang="de-DE" dirty="0" smtClean="0"/>
            </a:br>
            <a:r>
              <a:rPr lang="de-DE" sz="1600" b="0" dirty="0" smtClean="0"/>
              <a:t>Vor allem fluktuierende Stromerzeugungskapazitäten sollen entstehen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smtClean="0"/>
              <a:t>Detlef Fischer, München, 11.03.2013</a:t>
            </a:r>
            <a:endParaRPr lang="de-DE" dirty="0"/>
          </a:p>
        </p:txBody>
      </p:sp>
      <p:pic>
        <p:nvPicPr>
          <p:cNvPr id="7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205038"/>
            <a:ext cx="7375525" cy="3487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1187624" y="1722457"/>
            <a:ext cx="5935365" cy="397031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de-DE" b="1" u="sng" dirty="0" smtClean="0"/>
              <a:t>Aber: </a:t>
            </a:r>
            <a:r>
              <a:rPr lang="de-DE" b="1" dirty="0" smtClean="0"/>
              <a:t/>
            </a:r>
            <a:br>
              <a:rPr lang="de-DE" b="1" dirty="0" smtClean="0"/>
            </a:br>
            <a:endParaRPr lang="de-DE" b="1" dirty="0" smtClean="0"/>
          </a:p>
          <a:p>
            <a:r>
              <a:rPr lang="de-DE" b="1" dirty="0" smtClean="0"/>
              <a:t>Nur an 70 Stunden (3 Tage!) im Jahr werden mehr als 90 % der installierten Wind- und PV-Leistung erreicht.</a:t>
            </a:r>
          </a:p>
          <a:p>
            <a:endParaRPr lang="de-DE" b="1" dirty="0" smtClean="0"/>
          </a:p>
          <a:p>
            <a:r>
              <a:rPr lang="de-DE" b="1" u="sng" dirty="0" smtClean="0"/>
              <a:t>und</a:t>
            </a:r>
          </a:p>
          <a:p>
            <a:endParaRPr lang="de-DE" b="1" dirty="0"/>
          </a:p>
          <a:p>
            <a:r>
              <a:rPr lang="de-DE" b="1" dirty="0" smtClean="0"/>
              <a:t>An 1.516 Stunden (2 Monate!) im Jahr werden weniger als 1 % der installierten Wind- und PV-Leistung erreicht.</a:t>
            </a:r>
            <a:br>
              <a:rPr lang="de-DE" b="1" dirty="0" smtClean="0"/>
            </a:br>
            <a:r>
              <a:rPr lang="de-DE" b="1" dirty="0" smtClean="0"/>
              <a:t/>
            </a:r>
            <a:br>
              <a:rPr lang="de-DE" b="1" dirty="0" smtClean="0"/>
            </a:br>
            <a:r>
              <a:rPr lang="de-DE" b="1" dirty="0" smtClean="0"/>
              <a:t>Quelle: </a:t>
            </a:r>
            <a:r>
              <a:rPr lang="de-DE" dirty="0" smtClean="0"/>
              <a:t>Daten für 2010, Bayerische Energieszenarien 2050, Leipziger Institut für Energie</a:t>
            </a:r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 smtClean="0"/>
              <a:t>Folie </a:t>
            </a:r>
            <a:fld id="{560743F1-C860-41CF-9C5A-BC4E1140BACF}" type="slidenum">
              <a:rPr lang="de-DE" smtClean="0"/>
              <a:pPr/>
              <a:t>5</a:t>
            </a:fld>
            <a:endParaRPr lang="de-DE" dirty="0"/>
          </a:p>
        </p:txBody>
      </p:sp>
      <p:sp>
        <p:nvSpPr>
          <p:cNvPr id="4" name="Textfeld 3"/>
          <p:cNvSpPr txBox="1"/>
          <p:nvPr/>
        </p:nvSpPr>
        <p:spPr>
          <a:xfrm>
            <a:off x="4417766" y="3592886"/>
            <a:ext cx="13527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/>
              <a:t>D: 52 GW</a:t>
            </a:r>
            <a:endParaRPr lang="de-DE" b="1" dirty="0"/>
          </a:p>
        </p:txBody>
      </p:sp>
      <p:sp>
        <p:nvSpPr>
          <p:cNvPr id="6" name="Textfeld 5"/>
          <p:cNvSpPr txBox="1"/>
          <p:nvPr/>
        </p:nvSpPr>
        <p:spPr>
          <a:xfrm>
            <a:off x="4436367" y="2852936"/>
            <a:ext cx="14865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/>
              <a:t>D: 46 GW</a:t>
            </a:r>
            <a:endParaRPr lang="de-DE" b="1" dirty="0"/>
          </a:p>
        </p:txBody>
      </p:sp>
    </p:spTree>
    <p:extLst>
      <p:ext uri="{BB962C8B-B14F-4D97-AF65-F5344CB8AC3E}">
        <p14:creationId xmlns:p14="http://schemas.microsoft.com/office/powerpoint/2010/main" val="2634400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899592" y="1600200"/>
            <a:ext cx="7128792" cy="4565104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de-DE" sz="3200" b="1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/>
            <a:r>
              <a:rPr lang="de-DE" sz="2800" dirty="0"/>
              <a:t>Sind die Prioritäten richtig gesetzt?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smtClean="0"/>
              <a:t>Detlef Fischer, München, 11.03.2013</a:t>
            </a:r>
            <a:endParaRPr lang="de-DE" dirty="0"/>
          </a:p>
        </p:txBody>
      </p:sp>
      <p:pic>
        <p:nvPicPr>
          <p:cNvPr id="9220" name="Picture 4" descr="Prioritäten setzen von Stefan Adam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508324"/>
            <a:ext cx="7295409" cy="4873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Gerade Verbindung 5"/>
          <p:cNvCxnSpPr/>
          <p:nvPr/>
        </p:nvCxnSpPr>
        <p:spPr>
          <a:xfrm flipV="1">
            <a:off x="3011981" y="2348880"/>
            <a:ext cx="3143827" cy="151216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Gerade Verbindung 7"/>
          <p:cNvCxnSpPr/>
          <p:nvPr/>
        </p:nvCxnSpPr>
        <p:spPr>
          <a:xfrm>
            <a:off x="6444208" y="2334576"/>
            <a:ext cx="792088" cy="144016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 Verbindung 9"/>
          <p:cNvCxnSpPr/>
          <p:nvPr/>
        </p:nvCxnSpPr>
        <p:spPr>
          <a:xfrm flipH="1" flipV="1">
            <a:off x="3011981" y="4083039"/>
            <a:ext cx="3792268" cy="138049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feld 24"/>
          <p:cNvSpPr txBox="1"/>
          <p:nvPr/>
        </p:nvSpPr>
        <p:spPr>
          <a:xfrm rot="120000">
            <a:off x="3851920" y="4150214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Umweltfreundlichkeit</a:t>
            </a:r>
            <a:endParaRPr lang="de-DE" dirty="0"/>
          </a:p>
        </p:txBody>
      </p:sp>
      <p:sp>
        <p:nvSpPr>
          <p:cNvPr id="26" name="Textfeld 25"/>
          <p:cNvSpPr txBox="1"/>
          <p:nvPr/>
        </p:nvSpPr>
        <p:spPr>
          <a:xfrm rot="3660000">
            <a:off x="6014427" y="2775276"/>
            <a:ext cx="20159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Wirtschaftlichkeit</a:t>
            </a:r>
            <a:endParaRPr lang="de-DE" dirty="0"/>
          </a:p>
        </p:txBody>
      </p:sp>
      <p:sp>
        <p:nvSpPr>
          <p:cNvPr id="27" name="Textfeld 26"/>
          <p:cNvSpPr txBox="1"/>
          <p:nvPr/>
        </p:nvSpPr>
        <p:spPr>
          <a:xfrm rot="20040000">
            <a:off x="3275856" y="2668025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Versorgungssicherheit</a:t>
            </a:r>
            <a:endParaRPr lang="de-DE" dirty="0"/>
          </a:p>
        </p:txBody>
      </p:sp>
      <p:sp>
        <p:nvSpPr>
          <p:cNvPr id="29" name="Textfeld 28"/>
          <p:cNvSpPr txBox="1"/>
          <p:nvPr/>
        </p:nvSpPr>
        <p:spPr>
          <a:xfrm rot="20040000">
            <a:off x="1010810" y="5176121"/>
            <a:ext cx="2236978" cy="3410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smtClean="0">
                <a:solidFill>
                  <a:srgbClr val="FF0000"/>
                </a:solidFill>
              </a:rPr>
              <a:t>Versorgungssicherheit</a:t>
            </a:r>
            <a:endParaRPr lang="de-DE" sz="1600" dirty="0">
              <a:solidFill>
                <a:srgbClr val="FF0000"/>
              </a:solidFill>
            </a:endParaRPr>
          </a:p>
        </p:txBody>
      </p:sp>
      <p:sp>
        <p:nvSpPr>
          <p:cNvPr id="30" name="Textfeld 29"/>
          <p:cNvSpPr txBox="1"/>
          <p:nvPr/>
        </p:nvSpPr>
        <p:spPr>
          <a:xfrm>
            <a:off x="5447512" y="1677601"/>
            <a:ext cx="17887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smtClean="0">
                <a:solidFill>
                  <a:srgbClr val="FF0000"/>
                </a:solidFill>
              </a:rPr>
              <a:t>Kostentsunami</a:t>
            </a:r>
            <a:endParaRPr lang="de-DE" sz="1600" dirty="0">
              <a:solidFill>
                <a:srgbClr val="FF0000"/>
              </a:solidFill>
            </a:endParaRPr>
          </a:p>
        </p:txBody>
      </p:sp>
      <p:sp>
        <p:nvSpPr>
          <p:cNvPr id="31" name="Textfeld 30"/>
          <p:cNvSpPr txBox="1"/>
          <p:nvPr/>
        </p:nvSpPr>
        <p:spPr>
          <a:xfrm>
            <a:off x="6142829" y="4378953"/>
            <a:ext cx="28216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smtClean="0">
                <a:solidFill>
                  <a:srgbClr val="FF0000"/>
                </a:solidFill>
              </a:rPr>
              <a:t>Strom aus Sonne und Wind</a:t>
            </a:r>
            <a:endParaRPr lang="de-DE" sz="1600" dirty="0">
              <a:solidFill>
                <a:srgbClr val="FF0000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 smtClean="0"/>
              <a:t>Folie </a:t>
            </a:r>
            <a:fld id="{560743F1-C860-41CF-9C5A-BC4E1140BACF}" type="slidenum">
              <a:rPr lang="de-DE" smtClean="0"/>
              <a:pPr/>
              <a:t>6</a:t>
            </a:fld>
            <a:endParaRPr lang="de-DE" dirty="0"/>
          </a:p>
        </p:txBody>
      </p:sp>
      <p:sp>
        <p:nvSpPr>
          <p:cNvPr id="7" name="Textfeld 6"/>
          <p:cNvSpPr txBox="1"/>
          <p:nvPr/>
        </p:nvSpPr>
        <p:spPr>
          <a:xfrm>
            <a:off x="7002714" y="6145559"/>
            <a:ext cx="15297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err="1" smtClean="0"/>
              <a:t>Photo</a:t>
            </a:r>
            <a:r>
              <a:rPr lang="de-DE" sz="1400" dirty="0" smtClean="0"/>
              <a:t> Adam</a:t>
            </a: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538660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29" grpId="0"/>
      <p:bldP spid="30" grpId="0"/>
      <p:bldP spid="3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705454" y="620688"/>
            <a:ext cx="7214792" cy="720080"/>
          </a:xfrm>
        </p:spPr>
        <p:txBody>
          <a:bodyPr/>
          <a:lstStyle/>
          <a:p>
            <a:r>
              <a:rPr lang="de-DE" dirty="0" smtClean="0"/>
              <a:t>Deutschlandweite Windproduktion 2012 in MW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smtClean="0"/>
              <a:t>Detlef Fischer, München, 11.03.2013</a:t>
            </a:r>
            <a:endParaRPr lang="de-DE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268760"/>
            <a:ext cx="7992888" cy="3605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feld 5"/>
          <p:cNvSpPr txBox="1"/>
          <p:nvPr/>
        </p:nvSpPr>
        <p:spPr>
          <a:xfrm>
            <a:off x="683568" y="4874194"/>
            <a:ext cx="799288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/>
              <a:t>Installierte Nennleistung: 31.332 MW (Stand: 31.12.2012)</a:t>
            </a:r>
          </a:p>
          <a:p>
            <a:r>
              <a:rPr lang="de-DE" b="1" dirty="0" smtClean="0"/>
              <a:t>Minimale tatsächliche Leistung: 115 MW (25.07.2012, 09:00 Uhr)</a:t>
            </a:r>
          </a:p>
          <a:p>
            <a:r>
              <a:rPr lang="de-DE" b="1" dirty="0" smtClean="0"/>
              <a:t>Maximale tatsächliche Leistung: 24.086 MW (03.01.2012, 16:45 Uhr)</a:t>
            </a:r>
            <a:br>
              <a:rPr lang="de-DE" b="1" dirty="0" smtClean="0"/>
            </a:br>
            <a:endParaRPr lang="de-DE" b="1" dirty="0" smtClean="0"/>
          </a:p>
          <a:p>
            <a:r>
              <a:rPr lang="de-DE" b="1" dirty="0" smtClean="0"/>
              <a:t>Verbrauchslast: zwischen 30.000 und 80.000 MW</a:t>
            </a:r>
            <a:endParaRPr lang="de-DE" b="1" dirty="0"/>
          </a:p>
        </p:txBody>
      </p:sp>
      <p:sp>
        <p:nvSpPr>
          <p:cNvPr id="7" name="Textfeld 6"/>
          <p:cNvSpPr txBox="1"/>
          <p:nvPr/>
        </p:nvSpPr>
        <p:spPr>
          <a:xfrm>
            <a:off x="1729814" y="1763524"/>
            <a:ext cx="69466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/>
              <a:t>Januar</a:t>
            </a:r>
            <a:r>
              <a:rPr lang="de-DE" dirty="0" smtClean="0"/>
              <a:t>						  </a:t>
            </a:r>
            <a:r>
              <a:rPr lang="de-DE" b="1" dirty="0" smtClean="0"/>
              <a:t>Dezember</a:t>
            </a:r>
            <a:endParaRPr lang="de-DE" b="1" dirty="0"/>
          </a:p>
        </p:txBody>
      </p:sp>
      <p:sp>
        <p:nvSpPr>
          <p:cNvPr id="9" name="Textfeld 8"/>
          <p:cNvSpPr txBox="1"/>
          <p:nvPr/>
        </p:nvSpPr>
        <p:spPr>
          <a:xfrm>
            <a:off x="6084168" y="2132856"/>
            <a:ext cx="22322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 smtClean="0"/>
              <a:t>Quelle: www.transparency.eex.com</a:t>
            </a:r>
          </a:p>
          <a:p>
            <a:r>
              <a:rPr lang="de-DE" sz="1000" dirty="0" smtClean="0"/>
              <a:t>Grafik: VBEW</a:t>
            </a:r>
            <a:endParaRPr lang="de-DE" sz="1000" dirty="0"/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 smtClean="0"/>
              <a:t>Folie </a:t>
            </a:r>
            <a:fld id="{560743F1-C860-41CF-9C5A-BC4E1140BACF}" type="slidenum">
              <a:rPr lang="de-DE" smtClean="0"/>
              <a:pPr/>
              <a:t>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53062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885600" y="764704"/>
            <a:ext cx="7214792" cy="720080"/>
          </a:xfrm>
        </p:spPr>
        <p:txBody>
          <a:bodyPr/>
          <a:lstStyle/>
          <a:p>
            <a:r>
              <a:rPr lang="de-DE" dirty="0"/>
              <a:t>Deutschlandweite </a:t>
            </a:r>
            <a:r>
              <a:rPr lang="de-DE" dirty="0" smtClean="0"/>
              <a:t>Solarproduktion </a:t>
            </a:r>
            <a:r>
              <a:rPr lang="de-DE" dirty="0"/>
              <a:t>2012 in MW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smtClean="0">
                <a:solidFill>
                  <a:srgbClr val="000000"/>
                </a:solidFill>
              </a:rPr>
              <a:t>Detlef Fischer, München, 11.03.2013</a:t>
            </a:r>
            <a:endParaRPr lang="de-DE" dirty="0">
              <a:solidFill>
                <a:srgbClr val="000000"/>
              </a:solidFill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340768"/>
            <a:ext cx="8784977" cy="3632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feld 5"/>
          <p:cNvSpPr txBox="1"/>
          <p:nvPr/>
        </p:nvSpPr>
        <p:spPr>
          <a:xfrm>
            <a:off x="6588224" y="2757117"/>
            <a:ext cx="22322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 smtClean="0">
                <a:solidFill>
                  <a:srgbClr val="000000"/>
                </a:solidFill>
              </a:rPr>
              <a:t>Quelle: www.transparency.eex.com</a:t>
            </a:r>
          </a:p>
          <a:p>
            <a:r>
              <a:rPr lang="de-DE" sz="1000" dirty="0" smtClean="0">
                <a:solidFill>
                  <a:srgbClr val="000000"/>
                </a:solidFill>
              </a:rPr>
              <a:t>Grafik: VBEW</a:t>
            </a:r>
            <a:endParaRPr lang="de-DE" sz="1000" dirty="0">
              <a:solidFill>
                <a:srgbClr val="000000"/>
              </a:solidFill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701075" y="4970310"/>
            <a:ext cx="797538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>
                <a:solidFill>
                  <a:srgbClr val="000000"/>
                </a:solidFill>
              </a:rPr>
              <a:t>Installierte Nennleistung: 32.389 MW (Stand: 31.12.2012)</a:t>
            </a:r>
          </a:p>
          <a:p>
            <a:r>
              <a:rPr lang="de-DE" b="1" dirty="0" smtClean="0">
                <a:solidFill>
                  <a:srgbClr val="000000"/>
                </a:solidFill>
              </a:rPr>
              <a:t>Minimale tatsächliche Leistung: 0 MW (jede Nacht!)</a:t>
            </a:r>
          </a:p>
          <a:p>
            <a:r>
              <a:rPr lang="de-DE" b="1" dirty="0" smtClean="0">
                <a:solidFill>
                  <a:srgbClr val="000000"/>
                </a:solidFill>
              </a:rPr>
              <a:t>Maximale tatsächliche Leistung: 22.275 MW (22.05.2012 MW, 12:45 Uhr)</a:t>
            </a:r>
            <a:br>
              <a:rPr lang="de-DE" b="1" dirty="0" smtClean="0">
                <a:solidFill>
                  <a:srgbClr val="000000"/>
                </a:solidFill>
              </a:rPr>
            </a:br>
            <a:r>
              <a:rPr lang="de-DE" b="1" dirty="0" smtClean="0">
                <a:solidFill>
                  <a:srgbClr val="000000"/>
                </a:solidFill>
              </a:rPr>
              <a:t/>
            </a:r>
            <a:br>
              <a:rPr lang="de-DE" b="1" dirty="0" smtClean="0">
                <a:solidFill>
                  <a:srgbClr val="000000"/>
                </a:solidFill>
              </a:rPr>
            </a:br>
            <a:r>
              <a:rPr lang="de-DE" b="1" dirty="0" smtClean="0">
                <a:solidFill>
                  <a:srgbClr val="000000"/>
                </a:solidFill>
              </a:rPr>
              <a:t>Verbrauchslast: zwischen 30.000 und 80.000 MW</a:t>
            </a:r>
          </a:p>
          <a:p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1115616" y="1772816"/>
            <a:ext cx="8028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/>
              <a:t>Januar</a:t>
            </a:r>
            <a:r>
              <a:rPr lang="de-DE" dirty="0" smtClean="0"/>
              <a:t>		</a:t>
            </a:r>
            <a:r>
              <a:rPr lang="de-DE" b="1" dirty="0" smtClean="0"/>
              <a:t>            Mai</a:t>
            </a:r>
            <a:r>
              <a:rPr lang="de-DE" dirty="0" smtClean="0"/>
              <a:t>			</a:t>
            </a:r>
            <a:r>
              <a:rPr lang="de-DE" b="1" dirty="0" smtClean="0"/>
              <a:t>                  Dezember</a:t>
            </a:r>
            <a:endParaRPr lang="de-DE" b="1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 smtClean="0"/>
              <a:t>Folie </a:t>
            </a:r>
            <a:fld id="{560743F1-C860-41CF-9C5A-BC4E1140BACF}" type="slidenum">
              <a:rPr lang="de-DE" smtClean="0"/>
              <a:pPr/>
              <a:t>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97648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885600" y="764704"/>
            <a:ext cx="7070776" cy="720080"/>
          </a:xfrm>
        </p:spPr>
        <p:txBody>
          <a:bodyPr/>
          <a:lstStyle/>
          <a:p>
            <a:r>
              <a:rPr lang="de-DE" dirty="0"/>
              <a:t>Deutschlandweite Solar- und Windproduktion 2012 in MW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smtClean="0"/>
              <a:t>Detlef Fischer, München, 11.03.2013</a:t>
            </a:r>
            <a:endParaRPr lang="de-DE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84784"/>
            <a:ext cx="8424936" cy="309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feld 6"/>
          <p:cNvSpPr txBox="1"/>
          <p:nvPr/>
        </p:nvSpPr>
        <p:spPr>
          <a:xfrm>
            <a:off x="6444208" y="5805264"/>
            <a:ext cx="22322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 smtClean="0"/>
              <a:t>Quelle: www.transparency.eex.com</a:t>
            </a:r>
          </a:p>
          <a:p>
            <a:r>
              <a:rPr lang="de-DE" sz="1000" dirty="0" smtClean="0"/>
              <a:t>Grafik: VBEW</a:t>
            </a:r>
            <a:endParaRPr lang="de-DE" sz="1000" dirty="0"/>
          </a:p>
        </p:txBody>
      </p:sp>
      <p:sp>
        <p:nvSpPr>
          <p:cNvPr id="6" name="Textfeld 5"/>
          <p:cNvSpPr txBox="1"/>
          <p:nvPr/>
        </p:nvSpPr>
        <p:spPr>
          <a:xfrm>
            <a:off x="467544" y="4797152"/>
            <a:ext cx="842493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/>
              <a:t>Installierte Nennleistung (Wind + Solar): 63.721 MW (Stand: 31.12.2012)</a:t>
            </a:r>
          </a:p>
          <a:p>
            <a:r>
              <a:rPr lang="de-DE" b="1" dirty="0" smtClean="0"/>
              <a:t>Minimale tatsächliche Leistung: 171 MW (15.11.2012, 18:00 Uhr)  </a:t>
            </a:r>
            <a:r>
              <a:rPr lang="de-DE" b="1" dirty="0" smtClean="0">
                <a:solidFill>
                  <a:srgbClr val="FF0000"/>
                </a:solidFill>
              </a:rPr>
              <a:t>0,27 %!!</a:t>
            </a:r>
          </a:p>
          <a:p>
            <a:r>
              <a:rPr lang="de-DE" b="1" dirty="0" smtClean="0"/>
              <a:t>Maximale tatsächliche Leistung: 31.818 MW (14.09.2012, 13:30 Uhr)  </a:t>
            </a:r>
            <a:r>
              <a:rPr lang="de-DE" b="1" dirty="0" smtClean="0">
                <a:solidFill>
                  <a:srgbClr val="FF0000"/>
                </a:solidFill>
              </a:rPr>
              <a:t>50 %</a:t>
            </a:r>
            <a:br>
              <a:rPr lang="de-DE" b="1" dirty="0" smtClean="0">
                <a:solidFill>
                  <a:srgbClr val="FF0000"/>
                </a:solidFill>
              </a:rPr>
            </a:br>
            <a:r>
              <a:rPr lang="de-DE" b="1" dirty="0" smtClean="0">
                <a:solidFill>
                  <a:srgbClr val="FF0000"/>
                </a:solidFill>
              </a:rPr>
              <a:t/>
            </a:r>
            <a:br>
              <a:rPr lang="de-DE" b="1" dirty="0" smtClean="0">
                <a:solidFill>
                  <a:srgbClr val="FF0000"/>
                </a:solidFill>
              </a:rPr>
            </a:br>
            <a:r>
              <a:rPr lang="de-DE" b="1" dirty="0"/>
              <a:t>Verbrauchslast: zwischen 30.000 und 80.000 </a:t>
            </a:r>
            <a:r>
              <a:rPr lang="de-DE" b="1" dirty="0" smtClean="0"/>
              <a:t>MW</a:t>
            </a:r>
            <a:endParaRPr lang="de-DE" b="1" dirty="0"/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 smtClean="0"/>
              <a:t>Folie </a:t>
            </a:r>
            <a:fld id="{560743F1-C860-41CF-9C5A-BC4E1140BACF}" type="slidenum">
              <a:rPr lang="de-DE" smtClean="0"/>
              <a:pPr/>
              <a:t>9</a:t>
            </a:fld>
            <a:endParaRPr lang="de-DE" dirty="0"/>
          </a:p>
        </p:txBody>
      </p:sp>
      <p:sp>
        <p:nvSpPr>
          <p:cNvPr id="5" name="Rechteck 4"/>
          <p:cNvSpPr/>
          <p:nvPr/>
        </p:nvSpPr>
        <p:spPr>
          <a:xfrm>
            <a:off x="1115616" y="1553596"/>
            <a:ext cx="77768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dirty="0"/>
              <a:t>Januar</a:t>
            </a:r>
            <a:r>
              <a:rPr lang="de-DE" dirty="0"/>
              <a:t>						  </a:t>
            </a:r>
            <a:r>
              <a:rPr lang="de-DE" dirty="0" smtClean="0"/>
              <a:t>	</a:t>
            </a:r>
            <a:r>
              <a:rPr lang="de-DE" b="1" dirty="0" smtClean="0"/>
              <a:t>Dezember</a:t>
            </a:r>
            <a:endParaRPr lang="de-DE" b="1" dirty="0"/>
          </a:p>
        </p:txBody>
      </p:sp>
    </p:spTree>
    <p:extLst>
      <p:ext uri="{BB962C8B-B14F-4D97-AF65-F5344CB8AC3E}">
        <p14:creationId xmlns:p14="http://schemas.microsoft.com/office/powerpoint/2010/main" val="1810918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20612 Präsentation Energie">
  <a:themeElements>
    <a:clrScheme name="VBEW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008AC2"/>
      </a:accent1>
      <a:accent2>
        <a:srgbClr val="008AC2"/>
      </a:accent2>
      <a:accent3>
        <a:srgbClr val="008AC2"/>
      </a:accent3>
      <a:accent4>
        <a:srgbClr val="EE7F00"/>
      </a:accent4>
      <a:accent5>
        <a:srgbClr val="008AC2"/>
      </a:accent5>
      <a:accent6>
        <a:srgbClr val="EE7F00"/>
      </a:accent6>
      <a:hlink>
        <a:srgbClr val="EE7F00"/>
      </a:hlink>
      <a:folHlink>
        <a:srgbClr val="000000"/>
      </a:folHlink>
    </a:clrScheme>
    <a:fontScheme name="VBEW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120612 Präsentation Energie</Template>
  <TotalTime>0</TotalTime>
  <Words>764</Words>
  <Application>Microsoft Office PowerPoint</Application>
  <PresentationFormat>Bildschirmpräsentation (4:3)</PresentationFormat>
  <Paragraphs>175</Paragraphs>
  <Slides>27</Slides>
  <Notes>0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27</vt:i4>
      </vt:variant>
    </vt:vector>
  </HeadingPairs>
  <TitlesOfParts>
    <vt:vector size="28" baseType="lpstr">
      <vt:lpstr>120612 Präsentation Energie</vt:lpstr>
      <vt:lpstr>Einführung</vt:lpstr>
      <vt:lpstr>Stromversorgung in Bayern – „früher“</vt:lpstr>
      <vt:lpstr>Stromversorgung in Bayern – „heute“</vt:lpstr>
      <vt:lpstr>Entwicklung der Stromerzeugung aus Erneuerbaren Energien in Bayern Wir sind im Plan – im Jahressaldo</vt:lpstr>
      <vt:lpstr>Bayerisches Energiekonzept „Energie Innovativ“ Vor allem fluktuierende Stromerzeugungskapazitäten sollen entstehen</vt:lpstr>
      <vt:lpstr>Sind die Prioritäten richtig gesetzt?</vt:lpstr>
      <vt:lpstr>Deutschlandweite Windproduktion 2012 in MW</vt:lpstr>
      <vt:lpstr>Deutschlandweite Solarproduktion 2012 in MW</vt:lpstr>
      <vt:lpstr>Deutschlandweite Solar- und Windproduktion 2012 in MW</vt:lpstr>
      <vt:lpstr>Deutschlandweite Solar- und Windproduktion 2012 in MW  - Mai 2012 -</vt:lpstr>
      <vt:lpstr>Deutschlandweite Solar- und Windproduktion 2012 in MW  - November 2012 -</vt:lpstr>
      <vt:lpstr>Deutschlandweite Solar- und Windproduktion 2012 in MW  - Dezember 2012 -</vt:lpstr>
      <vt:lpstr>Deutschlandweite Solarproduktion in MW   - Mai 2012 -</vt:lpstr>
      <vt:lpstr>Deutschlandweite Solarproduktion in MW   - Dezember 2012 -</vt:lpstr>
      <vt:lpstr>Deutschlandweite Solarproduktion in MW   - Januar 2013 -</vt:lpstr>
      <vt:lpstr>Deutschlandweite Windproduktion in MW   - Januar 2013 -</vt:lpstr>
      <vt:lpstr>Deutschlandweite Solar- und Windproduktion 2013 in MW  - Jan. 2013 -</vt:lpstr>
      <vt:lpstr>Strom aus Windkraft in Deutschland  im Zeitraum vom 13.02. – 17.02.2012</vt:lpstr>
      <vt:lpstr>Windkraft stark abhängig von der Windgeschwindigkeit!</vt:lpstr>
      <vt:lpstr>Strom aus Sonnenkraft in Deutschland  im Zeitraum vom 13.02. – 17.02.2012</vt:lpstr>
      <vt:lpstr>Strom aus Wind- und Sonnenkraft in Deutschland im Zeitraum vom 13.02. – 17.02.2012</vt:lpstr>
      <vt:lpstr>Stromszenario 2021 in Bayern</vt:lpstr>
      <vt:lpstr>Der Ringwallspeicher!  Ist das die Lösung? </vt:lpstr>
      <vt:lpstr>Power to Gas to Power! Ist das die Lösung?</vt:lpstr>
      <vt:lpstr>Frequenzverlauf am 13.12.2011,  23:00 Uhr bis 01:00 Uhr</vt:lpstr>
      <vt:lpstr>Aufrechterhaltung der Systemstabilität:  Eine zunehmend große Aufgabe in Deutschland</vt:lpstr>
      <vt:lpstr>PowerPoint-Präsentation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Öffentliche Energieversorgung – in der Energiewende auf dem Abstellgleis?</dc:title>
  <dc:creator>User</dc:creator>
  <cp:lastModifiedBy>User</cp:lastModifiedBy>
  <cp:revision>72</cp:revision>
  <cp:lastPrinted>2013-02-28T09:33:04Z</cp:lastPrinted>
  <dcterms:created xsi:type="dcterms:W3CDTF">2012-07-18T11:51:30Z</dcterms:created>
  <dcterms:modified xsi:type="dcterms:W3CDTF">2013-03-06T13:55:05Z</dcterms:modified>
</cp:coreProperties>
</file>